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8" r:id="rId3"/>
    <p:sldId id="310" r:id="rId4"/>
    <p:sldId id="334" r:id="rId5"/>
    <p:sldId id="319" r:id="rId6"/>
    <p:sldId id="342" r:id="rId7"/>
    <p:sldId id="339" r:id="rId8"/>
    <p:sldId id="322" r:id="rId9"/>
    <p:sldId id="324" r:id="rId10"/>
    <p:sldId id="327" r:id="rId11"/>
    <p:sldId id="328" r:id="rId12"/>
    <p:sldId id="265" r:id="rId13"/>
    <p:sldId id="289" r:id="rId14"/>
    <p:sldId id="329" r:id="rId15"/>
    <p:sldId id="341" r:id="rId16"/>
    <p:sldId id="331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80D"/>
    <a:srgbClr val="FFCC00"/>
    <a:srgbClr val="66CCFF"/>
    <a:srgbClr val="FF0000"/>
    <a:srgbClr val="0066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4" autoAdjust="0"/>
    <p:restoredTop sz="94660"/>
  </p:normalViewPr>
  <p:slideViewPr>
    <p:cSldViewPr>
      <p:cViewPr>
        <p:scale>
          <a:sx n="75" d="100"/>
          <a:sy n="75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 altLang="zh-CN"/>
              <a:t>Chuandong (Richard) Xu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62D2873-F448-4B8C-BC76-4F85CDA8B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 altLang="zh-CN"/>
              <a:t>Chuandong (Richard) Xu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DD4DD0B-17CB-44E3-A245-1C4D0E55B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E4692-B287-4668-AD75-0401B7E2AE9F}" type="slidenum">
              <a:rPr lang="en-US"/>
              <a:pPr/>
              <a:t>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30D4E-0D30-4325-A6F7-135723460611}" type="slidenum">
              <a:rPr lang="en-US"/>
              <a:pPr/>
              <a:t>10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3E459-BFD1-414B-A4ED-3C778C20BF78}" type="slidenum">
              <a:rPr lang="en-US"/>
              <a:pPr/>
              <a:t>11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40B20-FBE4-4E7C-B61E-B7D58E28E69B}" type="slidenum">
              <a:rPr lang="en-US"/>
              <a:pPr/>
              <a:t>12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673AE-A24D-4CEA-87DF-07F5EB250AE4}" type="slidenum">
              <a:rPr lang="en-US"/>
              <a:pPr/>
              <a:t>13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8302B-7E72-4061-B1F5-07C59541DABA}" type="slidenum">
              <a:rPr lang="en-US"/>
              <a:pPr/>
              <a:t>14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7CD57-7EEA-4BCC-817A-0678487B9EC7}" type="slidenum">
              <a:rPr lang="en-US"/>
              <a:pPr/>
              <a:t>15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C5A6A-060C-456E-A162-0147DD40206B}" type="slidenum">
              <a:rPr lang="en-US"/>
              <a:pPr/>
              <a:t>16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C8D34-4576-4647-930B-9DA13E2B99B1}" type="slidenum">
              <a:rPr lang="en-US"/>
              <a:pPr/>
              <a:t>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46874-D6E9-4263-B31B-021A8F540359}" type="slidenum">
              <a:rPr lang="en-US"/>
              <a:pPr/>
              <a:t>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67BC2-A333-4F88-BF96-FE59D143893C}" type="slidenum">
              <a:rPr lang="en-US"/>
              <a:pPr/>
              <a:t>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0685E-15BF-47BD-9A1C-6670581DA18B}" type="slidenum">
              <a:rPr lang="en-US"/>
              <a:pPr/>
              <a:t>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6DE92-2D5D-4B7C-A61B-C830A573CBFB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89E41-BE04-4493-AEAF-460D47F81F63}" type="slidenum">
              <a:rPr lang="en-US"/>
              <a:pPr/>
              <a:t>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15B8-96E9-4F8D-8335-039BAD497DE6}" type="slidenum">
              <a:rPr lang="en-US"/>
              <a:pPr/>
              <a:t>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Impedance estimation from PP and PS seismic data: Ross Lake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Chuandong (Richard) Xu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83765-3CC0-4A7E-8D92-E9251D084329}" type="slidenum">
              <a:rPr lang="en-US"/>
              <a:pPr/>
              <a:t>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54A378-526C-4209-B7AA-30BA1981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11A6-D34B-4944-A81E-697E60B5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9DE0-B00C-4D58-8FB2-5E809E104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48A8F0-DE7A-4515-9515-7EC120830E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43142-8207-403E-9DAB-31D326D8A5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210BB-53AC-4AD7-A4C1-9304478C7C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CAD97-D935-457A-8CBF-C04580E84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7DD306-B6D4-4F78-A343-0FE4D9405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7F0CF-49A9-474D-9EA0-44EC6D618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71C-4AF1-4E21-B2BE-7D76714E4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6EC5F-7DDC-4F69-80CD-4269BAF89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D8FF05-4FA0-4B1C-BA38-BB5DD029A9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9E00CB-6436-40F1-A593-A0043BAF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98107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SimSun" pitchFamily="2" charset="-122"/>
              </a:rPr>
              <a:t>Searching for sand reservoirs using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SimSun" pitchFamily="2" charset="-122"/>
              </a:rPr>
              <a:t>3C-3D seismic data, horizontal well logs, and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SimSun" pitchFamily="2" charset="-122"/>
              </a:rPr>
              <a:t>VSP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79388" y="4941168"/>
            <a:ext cx="89646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SimSun" pitchFamily="2" charset="-122"/>
              </a:rPr>
              <a:t>AGL Update Meeting</a:t>
            </a:r>
          </a:p>
          <a:p>
            <a:pPr algn="ctr">
              <a:spcBef>
                <a:spcPct val="50000"/>
              </a:spcBef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SimSun" pitchFamily="2" charset="-122"/>
              </a:rPr>
              <a:t>Houston, Texas    May 2</a:t>
            </a:r>
            <a:r>
              <a:rPr lang="en-US" altLang="zh-CN" sz="2800" baseline="30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SimSun" pitchFamily="2" charset="-122"/>
              </a:rPr>
              <a:t>nd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SimSun" pitchFamily="2" charset="-122"/>
              </a:rPr>
              <a:t>, 2012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063" name="Picture 15" descr="smallCREWES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6165850"/>
            <a:ext cx="2051050" cy="477838"/>
          </a:xfrm>
          <a:prstGeom prst="rect">
            <a:avLst/>
          </a:prstGeom>
          <a:noFill/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" y="357346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charset="0"/>
                <a:ea typeface="SimSun" pitchFamily="2" charset="-122"/>
              </a:rPr>
              <a:t>Robert </a:t>
            </a:r>
            <a:r>
              <a:rPr lang="en-US" altLang="zh-CN" sz="2400" b="1" dirty="0" smtClean="0">
                <a:latin typeface="Arial" charset="0"/>
                <a:ea typeface="SimSun" pitchFamily="2" charset="-122"/>
              </a:rPr>
              <a:t>R. Stewart</a:t>
            </a:r>
            <a:r>
              <a:rPr lang="en-US" altLang="zh-CN" sz="2400" b="1" baseline="30000" dirty="0" smtClean="0">
                <a:latin typeface="Arial" charset="0"/>
                <a:ea typeface="SimSun" pitchFamily="2" charset="-122"/>
              </a:rPr>
              <a:t> </a:t>
            </a:r>
            <a:r>
              <a:rPr lang="en-US" altLang="zh-CN" sz="2400" b="1" dirty="0" smtClean="0">
                <a:latin typeface="Arial" charset="0"/>
                <a:ea typeface="SimSun" pitchFamily="2" charset="-122"/>
              </a:rPr>
              <a:t>  University of Houston</a:t>
            </a:r>
          </a:p>
          <a:p>
            <a:pPr algn="ctr"/>
            <a:r>
              <a:rPr lang="en-US" altLang="zh-CN" sz="2400" b="1" dirty="0" err="1" smtClean="0">
                <a:latin typeface="Arial" charset="0"/>
                <a:ea typeface="SimSun" pitchFamily="2" charset="-122"/>
              </a:rPr>
              <a:t>Chuandong</a:t>
            </a:r>
            <a:r>
              <a:rPr lang="en-US" altLang="zh-CN" sz="2400" b="1" dirty="0" smtClean="0">
                <a:latin typeface="Arial" charset="0"/>
                <a:ea typeface="SimSun" pitchFamily="2" charset="-122"/>
              </a:rPr>
              <a:t> </a:t>
            </a:r>
            <a:r>
              <a:rPr lang="en-US" altLang="zh-CN" sz="2400" b="1" dirty="0">
                <a:latin typeface="Arial" charset="0"/>
                <a:ea typeface="SimSun" pitchFamily="2" charset="-122"/>
              </a:rPr>
              <a:t>(Richard) </a:t>
            </a:r>
            <a:r>
              <a:rPr lang="en-US" altLang="zh-CN" sz="2400" b="1" dirty="0" err="1" smtClean="0">
                <a:latin typeface="Arial" charset="0"/>
                <a:ea typeface="SimSun" pitchFamily="2" charset="-122"/>
              </a:rPr>
              <a:t>Xu</a:t>
            </a:r>
            <a:r>
              <a:rPr lang="en-US" altLang="zh-CN" sz="2400" b="1" dirty="0" smtClean="0">
                <a:latin typeface="Arial" charset="0"/>
                <a:ea typeface="SimSun" pitchFamily="2" charset="-122"/>
              </a:rPr>
              <a:t>   Oxy Petroleum, California</a:t>
            </a:r>
          </a:p>
          <a:p>
            <a:pPr algn="ctr"/>
            <a:r>
              <a:rPr lang="en-US" altLang="zh-CN" sz="2400" b="1" dirty="0" err="1" smtClean="0">
                <a:latin typeface="Arial" charset="0"/>
                <a:ea typeface="SimSun" pitchFamily="2" charset="-122"/>
              </a:rPr>
              <a:t>Arnim</a:t>
            </a:r>
            <a:r>
              <a:rPr lang="en-US" altLang="zh-CN" sz="2400" b="1" dirty="0" smtClean="0">
                <a:latin typeface="Arial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latin typeface="Arial" charset="0"/>
                <a:ea typeface="SimSun" pitchFamily="2" charset="-122"/>
              </a:rPr>
              <a:t>Haase</a:t>
            </a:r>
            <a:r>
              <a:rPr lang="en-US" altLang="zh-CN" sz="2400" b="1" dirty="0" smtClean="0">
                <a:latin typeface="Arial" charset="0"/>
                <a:ea typeface="SimSun" pitchFamily="2" charset="-122"/>
              </a:rPr>
              <a:t> University of Calgary</a:t>
            </a:r>
            <a:endParaRPr lang="en-US" sz="2400" baseline="30000" dirty="0">
              <a:latin typeface="Arial" charset="0"/>
            </a:endParaRPr>
          </a:p>
          <a:p>
            <a:endParaRPr lang="en-US" altLang="zh-CN" sz="2400" b="1" dirty="0">
              <a:solidFill>
                <a:srgbClr val="FF9900"/>
              </a:solidFill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417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CA" b="1">
                <a:solidFill>
                  <a:srgbClr val="FF9900"/>
                </a:solidFill>
                <a:latin typeface="Arial" charset="0"/>
              </a:rPr>
              <a:t>PP time thickness RushLake-IHACM</a:t>
            </a:r>
            <a:endParaRPr lang="en-US" b="1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572000" y="404813"/>
            <a:ext cx="417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CA" b="1" dirty="0">
                <a:solidFill>
                  <a:srgbClr val="FF9900"/>
                </a:solidFill>
                <a:latin typeface="Arial" charset="0"/>
              </a:rPr>
              <a:t>PS time thickness </a:t>
            </a:r>
            <a:r>
              <a:rPr lang="en-CA" b="1" dirty="0" err="1">
                <a:solidFill>
                  <a:srgbClr val="FF9900"/>
                </a:solidFill>
                <a:latin typeface="Arial" charset="0"/>
              </a:rPr>
              <a:t>RushLake</a:t>
            </a:r>
            <a:r>
              <a:rPr lang="en-CA" b="1" dirty="0">
                <a:solidFill>
                  <a:srgbClr val="FF9900"/>
                </a:solidFill>
                <a:latin typeface="Arial" charset="0"/>
              </a:rPr>
              <a:t>-IHACM</a:t>
            </a:r>
            <a:endParaRPr lang="en-US" b="1" dirty="0">
              <a:solidFill>
                <a:srgbClr val="FF9900"/>
              </a:solidFill>
              <a:latin typeface="Arial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684213" y="5157788"/>
          <a:ext cx="20161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Equation" r:id="rId4" imgW="1295280" imgH="419040" progId="Equation.3">
                  <p:embed/>
                </p:oleObj>
              </mc:Choice>
              <mc:Fallback>
                <p:oleObj name="Equation" r:id="rId4" imgW="12952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157788"/>
                        <a:ext cx="2016125" cy="6524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6" cstate="print"/>
          <a:srcRect l="8252" t="10448" r="4167" b="8815"/>
          <a:stretch>
            <a:fillRect/>
          </a:stretch>
        </p:blipFill>
        <p:spPr bwMode="auto">
          <a:xfrm>
            <a:off x="323850" y="765175"/>
            <a:ext cx="41052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7" cstate="print"/>
          <a:srcRect l="7268" t="11055" r="4167" b="8920"/>
          <a:stretch>
            <a:fillRect/>
          </a:stretch>
        </p:blipFill>
        <p:spPr bwMode="auto">
          <a:xfrm>
            <a:off x="4500563" y="765175"/>
            <a:ext cx="4176712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2583" name="Group 7"/>
          <p:cNvGrpSpPr>
            <a:grpSpLocks/>
          </p:cNvGrpSpPr>
          <p:nvPr/>
        </p:nvGrpSpPr>
        <p:grpSpPr bwMode="auto">
          <a:xfrm>
            <a:off x="539750" y="3771900"/>
            <a:ext cx="6530975" cy="2965450"/>
            <a:chOff x="340" y="2376"/>
            <a:chExt cx="4114" cy="1868"/>
          </a:xfrm>
        </p:grpSpPr>
        <p:sp>
          <p:nvSpPr>
            <p:cNvPr id="152584" name="Text Box 8"/>
            <p:cNvSpPr txBox="1">
              <a:spLocks noChangeArrowheads="1"/>
            </p:cNvSpPr>
            <p:nvPr/>
          </p:nvSpPr>
          <p:spPr bwMode="auto">
            <a:xfrm>
              <a:off x="340" y="2523"/>
              <a:ext cx="1452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altLang="zh-CN" sz="1600" b="1">
                  <a:solidFill>
                    <a:srgbClr val="FF9900"/>
                  </a:solidFill>
                  <a:latin typeface="Arial" charset="0"/>
                  <a:ea typeface="SimSun" pitchFamily="2" charset="-122"/>
                </a:rPr>
                <a:t>Map of average</a:t>
              </a:r>
              <a:r>
                <a:rPr lang="en-CA" sz="1600" b="1">
                  <a:solidFill>
                    <a:srgbClr val="FF9900"/>
                  </a:solidFill>
                  <a:latin typeface="Arial" charset="0"/>
                </a:rPr>
                <a:t> Vp/Vs between RushLake and IHACM</a:t>
              </a:r>
              <a:endParaRPr lang="en-US" sz="1600" b="1">
                <a:solidFill>
                  <a:srgbClr val="FF9900"/>
                </a:solidFill>
                <a:latin typeface="Arial" charset="0"/>
              </a:endParaRPr>
            </a:p>
          </p:txBody>
        </p:sp>
        <p:pic>
          <p:nvPicPr>
            <p:cNvPr id="15258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8252" t="10448" r="3488" b="10699"/>
            <a:stretch>
              <a:fillRect/>
            </a:stretch>
          </p:blipFill>
          <p:spPr bwMode="auto">
            <a:xfrm>
              <a:off x="1823" y="2376"/>
              <a:ext cx="2631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755576" y="188640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70C0"/>
                </a:solidFill>
                <a:latin typeface="Arial" charset="0"/>
                <a:ea typeface="SimSun" pitchFamily="2" charset="-122"/>
              </a:rPr>
              <a:t>Zoom of </a:t>
            </a:r>
            <a:r>
              <a:rPr lang="en-US" altLang="zh-CN" sz="2800" b="1" dirty="0" err="1">
                <a:solidFill>
                  <a:srgbClr val="0070C0"/>
                </a:solidFill>
                <a:latin typeface="Arial" charset="0"/>
                <a:ea typeface="SimSun" pitchFamily="2" charset="-122"/>
              </a:rPr>
              <a:t>Vp</a:t>
            </a:r>
            <a:r>
              <a:rPr lang="en-US" altLang="zh-CN" sz="2800" b="1" dirty="0">
                <a:solidFill>
                  <a:srgbClr val="0070C0"/>
                </a:solidFill>
                <a:latin typeface="Arial" charset="0"/>
                <a:ea typeface="SimSun" pitchFamily="2" charset="-122"/>
              </a:rPr>
              <a:t>/Vs map (IHACM to Rush-Lake)</a:t>
            </a:r>
            <a:endParaRPr lang="en-US" sz="2800" b="1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153603" name="Group 3"/>
          <p:cNvGrpSpPr>
            <a:grpSpLocks/>
          </p:cNvGrpSpPr>
          <p:nvPr/>
        </p:nvGrpSpPr>
        <p:grpSpPr bwMode="auto">
          <a:xfrm>
            <a:off x="755576" y="954117"/>
            <a:ext cx="7919913" cy="5211068"/>
            <a:chOff x="204" y="458"/>
            <a:chExt cx="5307" cy="3646"/>
          </a:xfrm>
        </p:grpSpPr>
        <p:pic>
          <p:nvPicPr>
            <p:cNvPr id="1536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720" t="10553" r="3682" b="11432"/>
            <a:stretch>
              <a:fillRect/>
            </a:stretch>
          </p:blipFill>
          <p:spPr bwMode="auto">
            <a:xfrm>
              <a:off x="204" y="458"/>
              <a:ext cx="5307" cy="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3605" name="Group 5"/>
            <p:cNvGrpSpPr>
              <a:grpSpLocks/>
            </p:cNvGrpSpPr>
            <p:nvPr/>
          </p:nvGrpSpPr>
          <p:grpSpPr bwMode="auto">
            <a:xfrm>
              <a:off x="1996" y="1607"/>
              <a:ext cx="787" cy="121"/>
              <a:chOff x="1996" y="1427"/>
              <a:chExt cx="787" cy="121"/>
            </a:xfrm>
          </p:grpSpPr>
          <p:sp>
            <p:nvSpPr>
              <p:cNvPr id="153606" name="Text Box 6"/>
              <p:cNvSpPr txBox="1">
                <a:spLocks noChangeArrowheads="1"/>
              </p:cNvSpPr>
              <p:nvPr/>
            </p:nvSpPr>
            <p:spPr bwMode="auto">
              <a:xfrm>
                <a:off x="1996" y="1427"/>
                <a:ext cx="54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 b="1">
                    <a:solidFill>
                      <a:srgbClr val="FF3300"/>
                    </a:solidFill>
                    <a:latin typeface="Arial" charset="0"/>
                    <a:ea typeface="SimSun" pitchFamily="2" charset="-122"/>
                  </a:rPr>
                  <a:t>MD:1240 m</a:t>
                </a:r>
                <a:endParaRPr lang="en-US" sz="1200" b="1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153607" name="Line 7"/>
              <p:cNvSpPr>
                <a:spLocks noChangeShapeType="1"/>
              </p:cNvSpPr>
              <p:nvPr/>
            </p:nvSpPr>
            <p:spPr bwMode="auto">
              <a:xfrm flipV="1">
                <a:off x="2562" y="1480"/>
                <a:ext cx="221" cy="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08" name="Group 8"/>
            <p:cNvGrpSpPr>
              <a:grpSpLocks/>
            </p:cNvGrpSpPr>
            <p:nvPr/>
          </p:nvGrpSpPr>
          <p:grpSpPr bwMode="auto">
            <a:xfrm>
              <a:off x="1376" y="2223"/>
              <a:ext cx="757" cy="120"/>
              <a:chOff x="1376" y="2067"/>
              <a:chExt cx="757" cy="120"/>
            </a:xfrm>
          </p:grpSpPr>
          <p:sp>
            <p:nvSpPr>
              <p:cNvPr id="153609" name="Text Box 9"/>
              <p:cNvSpPr txBox="1">
                <a:spLocks noChangeArrowheads="1"/>
              </p:cNvSpPr>
              <p:nvPr/>
            </p:nvSpPr>
            <p:spPr bwMode="auto">
              <a:xfrm>
                <a:off x="1376" y="2067"/>
                <a:ext cx="54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 b="1">
                    <a:solidFill>
                      <a:srgbClr val="FF3300"/>
                    </a:solidFill>
                    <a:latin typeface="Arial" charset="0"/>
                    <a:ea typeface="SimSun" pitchFamily="2" charset="-122"/>
                  </a:rPr>
                  <a:t>MD:1570 m</a:t>
                </a:r>
                <a:endParaRPr lang="en-US" sz="1200" b="1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153610" name="Line 10"/>
              <p:cNvSpPr>
                <a:spLocks noChangeShapeType="1"/>
              </p:cNvSpPr>
              <p:nvPr/>
            </p:nvSpPr>
            <p:spPr bwMode="auto">
              <a:xfrm flipV="1">
                <a:off x="1912" y="2124"/>
                <a:ext cx="221" cy="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552" y="188640"/>
            <a:ext cx="8064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SimSun" pitchFamily="2" charset="-122"/>
              </a:rPr>
              <a:t>S-impedance from sparse-spike inversion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" charset="0"/>
              <a:ea typeface="SimSun" pitchFamily="2" charset="-122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 l="7436" t="13626" r="5498" b="6345"/>
          <a:stretch>
            <a:fillRect/>
          </a:stretch>
        </p:blipFill>
        <p:spPr bwMode="auto">
          <a:xfrm>
            <a:off x="1403350" y="1341438"/>
            <a:ext cx="7272338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 l="12500" t="16640" r="2777" b="8109"/>
          <a:stretch>
            <a:fillRect/>
          </a:stretch>
        </p:blipFill>
        <p:spPr bwMode="auto">
          <a:xfrm>
            <a:off x="323850" y="981075"/>
            <a:ext cx="4648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 l="48148" t="19031" r="3009" b="33235"/>
          <a:stretch>
            <a:fillRect/>
          </a:stretch>
        </p:blipFill>
        <p:spPr bwMode="auto">
          <a:xfrm>
            <a:off x="4860032" y="2564904"/>
            <a:ext cx="40322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 cstate="print"/>
          <a:srcRect l="32639" t="22372" r="20775" b="32957"/>
          <a:stretch>
            <a:fillRect/>
          </a:stretch>
        </p:blipFill>
        <p:spPr bwMode="auto">
          <a:xfrm>
            <a:off x="323528" y="2564904"/>
            <a:ext cx="41036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79512" y="2060848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Vp</a:t>
            </a:r>
            <a:r>
              <a:rPr lang="en-US" altLang="zh-C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/Vs </a:t>
            </a:r>
            <a:r>
              <a:rPr lang="en-US" altLang="zh-C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time-thickness (</a:t>
            </a:r>
            <a:r>
              <a:rPr lang="en-US" altLang="zh-CN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isochron</a:t>
            </a:r>
            <a:r>
              <a:rPr lang="en-US" altLang="zh-C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ratios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004048" y="2060848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Vp</a:t>
            </a:r>
            <a:r>
              <a:rPr lang="en-US" altLang="zh-C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/Vs from </a:t>
            </a:r>
            <a:r>
              <a:rPr lang="en-US" altLang="zh-C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impedance ratios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0" y="40466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traveltime</a:t>
            </a:r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impedance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Vp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/Vs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te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848600" cy="61690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 cstate="print"/>
          <a:srcRect l="33070" t="22372" r="20775" b="32957"/>
          <a:stretch>
            <a:fillRect/>
          </a:stretch>
        </p:blipFill>
        <p:spPr bwMode="auto">
          <a:xfrm>
            <a:off x="755576" y="620688"/>
            <a:ext cx="76327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539552" y="0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Horizontal well design on </a:t>
            </a:r>
            <a:r>
              <a:rPr lang="en-US" sz="32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Vp</a:t>
            </a:r>
            <a:r>
              <a:rPr lang="en-US" sz="32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/Vs</a:t>
            </a:r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4500563" y="2563887"/>
            <a:ext cx="935037" cy="7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2843213" y="5589588"/>
            <a:ext cx="324167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Arial" charset="0"/>
              </a:rPr>
              <a:t>Proposed horizontal well     </a:t>
            </a:r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5508625" y="5784850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3096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400" dirty="0">
                <a:latin typeface="Arial" charset="0"/>
              </a:rPr>
              <a:t>PP time thickness indicates channels &amp; sand bar </a:t>
            </a:r>
            <a:r>
              <a:rPr lang="en-CA" sz="2400" dirty="0" smtClean="0">
                <a:latin typeface="Arial" charset="0"/>
              </a:rPr>
              <a:t>shape</a:t>
            </a:r>
          </a:p>
          <a:p>
            <a:pPr>
              <a:lnSpc>
                <a:spcPct val="90000"/>
              </a:lnSpc>
            </a:pPr>
            <a:r>
              <a:rPr lang="en-CA" sz="2400" dirty="0" smtClean="0">
                <a:latin typeface="Arial" charset="0"/>
              </a:rPr>
              <a:t>VSP and synthetic seismograms assist</a:t>
            </a:r>
            <a:r>
              <a:rPr lang="en-CA" altLang="zh-CN" sz="2400" dirty="0" smtClean="0">
                <a:latin typeface="Arial" charset="0"/>
                <a:ea typeface="SimSun" pitchFamily="2" charset="-122"/>
              </a:rPr>
              <a:t> in PP-PS correlation.</a:t>
            </a:r>
            <a:endParaRPr lang="en-CA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CA" sz="2400" dirty="0" smtClean="0">
                <a:latin typeface="Arial" charset="0"/>
              </a:rPr>
              <a:t> </a:t>
            </a:r>
            <a:r>
              <a:rPr lang="en-CA" altLang="zh-CN" sz="2400" dirty="0" err="1" smtClean="0">
                <a:latin typeface="Arial" charset="0"/>
                <a:ea typeface="SimSun" pitchFamily="2" charset="-122"/>
              </a:rPr>
              <a:t>Vp</a:t>
            </a:r>
            <a:r>
              <a:rPr lang="en-CA" altLang="zh-CN" sz="2400" dirty="0" smtClean="0">
                <a:latin typeface="Arial" charset="0"/>
                <a:ea typeface="SimSun" pitchFamily="2" charset="-122"/>
              </a:rPr>
              <a:t>/Vs from time thickness &amp; inversions indicate reservoir sands</a:t>
            </a:r>
          </a:p>
          <a:p>
            <a:pPr>
              <a:lnSpc>
                <a:spcPct val="90000"/>
              </a:lnSpc>
            </a:pPr>
            <a:r>
              <a:rPr lang="en-CA" altLang="zh-CN" sz="2400" dirty="0" smtClean="0">
                <a:latin typeface="Arial" charset="0"/>
                <a:ea typeface="SimSun" pitchFamily="2" charset="-122"/>
              </a:rPr>
              <a:t>Combining and PS data provides another reservoir delineator &amp; </a:t>
            </a:r>
            <a:r>
              <a:rPr lang="en-CA" sz="2400" i="1" dirty="0" smtClean="0">
                <a:solidFill>
                  <a:schemeClr val="accent2"/>
                </a:solidFill>
                <a:latin typeface="Arial" charset="0"/>
              </a:rPr>
              <a:t>additional targets</a:t>
            </a:r>
          </a:p>
          <a:p>
            <a:pPr>
              <a:lnSpc>
                <a:spcPct val="90000"/>
              </a:lnSpc>
            </a:pPr>
            <a:endParaRPr lang="en-CA" sz="2400" dirty="0" smtClean="0">
              <a:latin typeface="Arial" charset="0"/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CA" sz="2400" dirty="0">
              <a:latin typeface="Arial" charset="0"/>
            </a:endParaRPr>
          </a:p>
        </p:txBody>
      </p:sp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188641"/>
            <a:ext cx="8136903" cy="720080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charset="0"/>
              </a:rPr>
              <a:t>Summary &amp; Acknowledgements</a:t>
            </a:r>
            <a:endParaRPr lang="en-US" sz="3600" dirty="0">
              <a:solidFill>
                <a:schemeClr val="bg2">
                  <a:lumMod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611560" y="2276872"/>
            <a:ext cx="853244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CA" sz="2400" dirty="0">
              <a:latin typeface="Arial" charset="0"/>
              <a:ea typeface="SimSun" pitchFamily="2" charset="-122"/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611560" y="1556792"/>
            <a:ext cx="8532440" cy="100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CA" sz="2400" dirty="0">
              <a:latin typeface="Arial" charset="0"/>
            </a:endParaRPr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611560" y="3068960"/>
            <a:ext cx="853244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CA" sz="2400" dirty="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51720" y="4077072"/>
            <a:ext cx="7092280" cy="223197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Husky Energy Inc. – especially, Larry </a:t>
            </a: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Mewhort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Kenneth </a:t>
            </a: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Hedlin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 Angela Ricci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Schlumberger – in particular, Mike Jones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CGGVeritas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Hampson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-Russell Software Services Ltd.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Allied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Geophysical Lab, &amp; the CREWES Project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  <p:bldP spid="156676" grpId="0"/>
      <p:bldP spid="156677" grpId="0"/>
      <p:bldP spid="1566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330" y="1773053"/>
            <a:ext cx="866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Ground Penetrating Radar (GPR) and Total Station Survey in Robertson Stadium, University of Houston 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930" y="2962245"/>
            <a:ext cx="866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Book Antiqua"/>
                <a:cs typeface="Book Antiqua"/>
              </a:rPr>
              <a:t>Suleyman Coskun</a:t>
            </a:r>
            <a:endParaRPr lang="en-US" sz="2000" b="1" dirty="0">
              <a:latin typeface="Book Antiqua"/>
              <a:cs typeface="Book Antiqu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7" y="228601"/>
            <a:ext cx="2670984" cy="1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2199"/>
          <a:stretch/>
        </p:blipFill>
        <p:spPr>
          <a:xfrm>
            <a:off x="6870700" y="228601"/>
            <a:ext cx="2057400" cy="1271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4171890"/>
            <a:ext cx="779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Book Antiqua"/>
                <a:cs typeface="Book Antiqua"/>
              </a:rPr>
              <a:t>Geophysical Data Acquisition Term Project Presentation </a:t>
            </a:r>
            <a:endParaRPr lang="en-US" sz="1600" b="1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930" y="6406634"/>
            <a:ext cx="86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 April 2012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Outline 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 </a:t>
            </a:r>
          </a:p>
          <a:p>
            <a:r>
              <a:rPr lang="en-US" b="1" dirty="0" smtClean="0"/>
              <a:t>Methods</a:t>
            </a:r>
          </a:p>
          <a:p>
            <a:r>
              <a:rPr lang="en-US" b="1" dirty="0" smtClean="0"/>
              <a:t>Data Acquisition</a:t>
            </a:r>
          </a:p>
          <a:p>
            <a:r>
              <a:rPr lang="en-US" b="1" dirty="0" smtClean="0"/>
              <a:t>Data Processing</a:t>
            </a:r>
          </a:p>
          <a:p>
            <a:r>
              <a:rPr lang="en-US" b="1" dirty="0" smtClean="0"/>
              <a:t>Results </a:t>
            </a:r>
          </a:p>
          <a:p>
            <a:r>
              <a:rPr lang="en-US" b="1" dirty="0" smtClean="0"/>
              <a:t>Conclusion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93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Robertson Stadium is a football stadium located in University of Houston Main Campus.</a:t>
            </a:r>
          </a:p>
          <a:p>
            <a:r>
              <a:rPr lang="en-US" dirty="0" smtClean="0"/>
              <a:t>Most of the stadiums have a pipeline distribution below the field in order to prevent flooding or freezing.</a:t>
            </a:r>
          </a:p>
          <a:p>
            <a:r>
              <a:rPr lang="en-US" dirty="0" smtClean="0"/>
              <a:t>Our 1st objective: To map the pipeline if the Robertson Stadium has one and define its spacing and top depth.</a:t>
            </a:r>
          </a:p>
          <a:p>
            <a:r>
              <a:rPr lang="en-US" dirty="0" smtClean="0"/>
              <a:t>Our 2</a:t>
            </a:r>
            <a:r>
              <a:rPr lang="en-US" baseline="30000" dirty="0" smtClean="0"/>
              <a:t>nd</a:t>
            </a:r>
            <a:r>
              <a:rPr lang="en-US" dirty="0" smtClean="0"/>
              <a:t> objective: To map the topography of the field using Total Station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424936" cy="4781649"/>
          </a:xfrm>
          <a:ln/>
        </p:spPr>
        <p:txBody>
          <a:bodyPr/>
          <a:lstStyle/>
          <a:p>
            <a:pPr>
              <a:buClr>
                <a:srgbClr val="FF9900"/>
              </a:buClr>
            </a:pPr>
            <a:r>
              <a:rPr lang="en-CA" sz="28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Introduction</a:t>
            </a:r>
            <a:endParaRPr lang="en-CA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1">
              <a:buClr>
                <a:srgbClr val="FF9900"/>
              </a:buClr>
            </a:pPr>
            <a:r>
              <a:rPr lang="en-CA" sz="2800" dirty="0">
                <a:latin typeface="Arial" charset="0"/>
              </a:rPr>
              <a:t>Ross </a:t>
            </a:r>
            <a:r>
              <a:rPr lang="en-CA" sz="2800" dirty="0" smtClean="0">
                <a:latin typeface="Arial" charset="0"/>
              </a:rPr>
              <a:t>Lake, northern Williston Basin</a:t>
            </a:r>
            <a:endParaRPr lang="en-CA" sz="2800" dirty="0">
              <a:latin typeface="Arial" charset="0"/>
            </a:endParaRPr>
          </a:p>
          <a:p>
            <a:pPr lvl="1">
              <a:buClr>
                <a:srgbClr val="FF9900"/>
              </a:buClr>
            </a:pPr>
            <a:r>
              <a:rPr lang="en-CA" sz="2800" dirty="0">
                <a:latin typeface="Arial" charset="0"/>
              </a:rPr>
              <a:t>Motivation – delineate reservoirs &amp; find new ones</a:t>
            </a:r>
          </a:p>
          <a:p>
            <a:pPr>
              <a:buClr>
                <a:srgbClr val="FF9900"/>
              </a:buClr>
            </a:pPr>
            <a:r>
              <a:rPr lang="en-CA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Geology</a:t>
            </a:r>
            <a:r>
              <a:rPr lang="en-CA" sz="2800" dirty="0">
                <a:latin typeface="Arial" charset="0"/>
              </a:rPr>
              <a:t> - </a:t>
            </a:r>
            <a:r>
              <a:rPr lang="en-CA" sz="2800" dirty="0" err="1">
                <a:latin typeface="Arial" charset="0"/>
              </a:rPr>
              <a:t>Stratigraphy</a:t>
            </a:r>
            <a:r>
              <a:rPr lang="en-CA" sz="2800" dirty="0">
                <a:latin typeface="Arial" charset="0"/>
              </a:rPr>
              <a:t> &amp; incised valley targets</a:t>
            </a:r>
          </a:p>
          <a:p>
            <a:pPr>
              <a:buClr>
                <a:srgbClr val="FF9900"/>
              </a:buClr>
            </a:pPr>
            <a:r>
              <a:rPr lang="en-CA" altLang="zh-CN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SimSun" pitchFamily="2" charset="-122"/>
              </a:rPr>
              <a:t>Data</a:t>
            </a:r>
            <a:r>
              <a:rPr lang="en-CA" altLang="zh-CN" sz="2800" dirty="0">
                <a:latin typeface="Arial" charset="0"/>
                <a:ea typeface="SimSun" pitchFamily="2" charset="-122"/>
              </a:rPr>
              <a:t> - </a:t>
            </a:r>
            <a:r>
              <a:rPr lang="en-CA" sz="2800" dirty="0">
                <a:latin typeface="Arial" charset="0"/>
              </a:rPr>
              <a:t>3C-3D surface seismic and VSP</a:t>
            </a:r>
          </a:p>
          <a:p>
            <a:pPr>
              <a:buClr>
                <a:srgbClr val="FF9900"/>
              </a:buClr>
            </a:pPr>
            <a:r>
              <a:rPr lang="en-CA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Analysis</a:t>
            </a:r>
            <a:r>
              <a:rPr lang="en-CA" sz="2800" dirty="0">
                <a:latin typeface="Arial" charset="0"/>
              </a:rPr>
              <a:t> - Interpretation of PP &amp; PS </a:t>
            </a:r>
            <a:r>
              <a:rPr lang="en-CA" altLang="zh-CN" sz="2800" dirty="0">
                <a:latin typeface="Arial" charset="0"/>
                <a:ea typeface="SimSun" pitchFamily="2" charset="-122"/>
              </a:rPr>
              <a:t>data</a:t>
            </a:r>
          </a:p>
          <a:p>
            <a:pPr lvl="1">
              <a:buClr>
                <a:srgbClr val="FF9900"/>
              </a:buClr>
            </a:pPr>
            <a:r>
              <a:rPr lang="en-CA" sz="2400" dirty="0">
                <a:latin typeface="Arial" charset="0"/>
              </a:rPr>
              <a:t>Time structure, time thickness, </a:t>
            </a:r>
            <a:r>
              <a:rPr lang="en-CA" sz="2400" dirty="0" err="1">
                <a:latin typeface="Arial" charset="0"/>
              </a:rPr>
              <a:t>Vp</a:t>
            </a:r>
            <a:r>
              <a:rPr lang="en-CA" sz="2400" dirty="0">
                <a:latin typeface="Arial" charset="0"/>
              </a:rPr>
              <a:t>/Vs</a:t>
            </a:r>
          </a:p>
          <a:p>
            <a:pPr>
              <a:buClr>
                <a:srgbClr val="FF9900"/>
              </a:buClr>
            </a:pPr>
            <a:r>
              <a:rPr lang="en-CA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Results</a:t>
            </a:r>
            <a:r>
              <a:rPr lang="en-CA" sz="2800" dirty="0">
                <a:latin typeface="Arial" charset="0"/>
              </a:rPr>
              <a:t> - Horizontal well </a:t>
            </a:r>
            <a:r>
              <a:rPr lang="en-CA" sz="2800" dirty="0" smtClean="0">
                <a:latin typeface="Arial" charset="0"/>
              </a:rPr>
              <a:t>logs</a:t>
            </a:r>
          </a:p>
          <a:p>
            <a:pPr lvl="1">
              <a:buClr>
                <a:srgbClr val="FF9900"/>
              </a:buClr>
            </a:pPr>
            <a:r>
              <a:rPr lang="en-CA" sz="2400" dirty="0" smtClean="0">
                <a:latin typeface="Arial" charset="0"/>
              </a:rPr>
              <a:t>new targets</a:t>
            </a:r>
          </a:p>
        </p:txBody>
      </p:sp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0"/>
            <a:ext cx="5987008" cy="1143000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chemeClr val="bg2">
                    <a:lumMod val="25000"/>
                  </a:schemeClr>
                </a:solidFill>
                <a:effectLst/>
                <a:latin typeface="Arial" charset="0"/>
              </a:rPr>
              <a:t>Outline</a:t>
            </a:r>
            <a:endParaRPr lang="en-US" sz="3600" dirty="0">
              <a:solidFill>
                <a:schemeClr val="bg2">
                  <a:lumMod val="2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4" name="Picture 2" descr="VSP-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221" y="188640"/>
            <a:ext cx="2400267" cy="1800200"/>
          </a:xfrm>
          <a:prstGeom prst="rect">
            <a:avLst/>
          </a:prstGeom>
          <a:noFill/>
        </p:spPr>
      </p:pic>
      <p:pic>
        <p:nvPicPr>
          <p:cNvPr id="5" name="Picture 2" descr="rosslake"/>
          <p:cNvPicPr>
            <a:picLocks noChangeAspect="1" noChangeArrowheads="1"/>
          </p:cNvPicPr>
          <p:nvPr/>
        </p:nvPicPr>
        <p:blipFill>
          <a:blip r:embed="rId4" cstate="print"/>
          <a:srcRect r="5511"/>
          <a:stretch>
            <a:fillRect/>
          </a:stretch>
        </p:blipFill>
        <p:spPr bwMode="auto">
          <a:xfrm>
            <a:off x="6444209" y="4814405"/>
            <a:ext cx="2507504" cy="1885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2472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5064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Ground Penetrating Radar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:\Users\Sulodio\Desktop\figureee\1\Slid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8205" r="3462" b="24273"/>
          <a:stretch/>
        </p:blipFill>
        <p:spPr bwMode="auto">
          <a:xfrm>
            <a:off x="524932" y="5249334"/>
            <a:ext cx="3810000" cy="1507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1856479"/>
            <a:ext cx="4622801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400" b="1" dirty="0">
                <a:solidFill>
                  <a:schemeClr val="bg2"/>
                </a:solidFill>
                <a:latin typeface="Book Antiqua"/>
                <a:cs typeface="Book Antiqua"/>
              </a:rPr>
              <a:t>GPR is an electromagnetic system that emits time-varying wave pulses from the surface and receives the reflections which are created by any discontinuities encountered underground. </a:t>
            </a:r>
            <a:endParaRPr lang="en-US" sz="1400" b="1" dirty="0" smtClean="0">
              <a:solidFill>
                <a:schemeClr val="bg2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endParaRPr lang="en-US" sz="1400" b="1" dirty="0" smtClean="0">
              <a:solidFill>
                <a:schemeClr val="bg2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Book Antiqua"/>
                <a:cs typeface="Book Antiqua"/>
              </a:rPr>
              <a:t>The fundamental basis for using GPR to determine the subsurface is the relationship between the wave velocity and material’s electrical property (permittivity). </a:t>
            </a:r>
          </a:p>
          <a:p>
            <a:pPr marL="285750" indent="-285750" algn="just">
              <a:buFont typeface="Arial"/>
              <a:buChar char="•"/>
            </a:pPr>
            <a:endParaRPr lang="en-US" sz="1400" b="1" dirty="0" smtClean="0">
              <a:solidFill>
                <a:schemeClr val="bg2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Book Antiqua"/>
                <a:cs typeface="Book Antiqua"/>
              </a:rPr>
              <a:t>The unit of Electromagnetic travel time is nanosecond (10</a:t>
            </a:r>
            <a:r>
              <a:rPr lang="en-US" sz="1400" b="1" baseline="30000" dirty="0" smtClean="0">
                <a:solidFill>
                  <a:schemeClr val="bg2"/>
                </a:solidFill>
                <a:latin typeface="Book Antiqua"/>
                <a:cs typeface="Book Antiqua"/>
              </a:rPr>
              <a:t>-9</a:t>
            </a:r>
            <a:r>
              <a:rPr lang="en-US" sz="1400" b="1" dirty="0" smtClean="0">
                <a:solidFill>
                  <a:schemeClr val="bg2"/>
                </a:solidFill>
                <a:latin typeface="Book Antiqua"/>
                <a:cs typeface="Book Antiqua"/>
              </a:rPr>
              <a:t> sec)</a:t>
            </a:r>
          </a:p>
          <a:p>
            <a:pPr marL="285750" indent="-285750" algn="just">
              <a:buFont typeface="Arial"/>
              <a:buChar char="•"/>
            </a:pPr>
            <a:endParaRPr lang="en-US" sz="1400" b="1" dirty="0" smtClean="0">
              <a:solidFill>
                <a:schemeClr val="bg2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Book Antiqua"/>
                <a:cs typeface="Book Antiqua"/>
              </a:rPr>
              <a:t>Penetration and Resolution depend on center frequency of system antenna. </a:t>
            </a:r>
          </a:p>
          <a:p>
            <a:pPr algn="just"/>
            <a:endParaRPr lang="en-US" sz="1400" b="1" dirty="0" smtClean="0">
              <a:solidFill>
                <a:schemeClr val="bg2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endParaRPr lang="en-US" sz="1400" b="1" dirty="0" smtClean="0">
              <a:solidFill>
                <a:schemeClr val="bg2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endParaRPr lang="en-US" sz="1400" dirty="0">
              <a:solidFill>
                <a:schemeClr val="bg2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endParaRPr lang="en-US" sz="1400" dirty="0" smtClean="0">
              <a:solidFill>
                <a:schemeClr val="bg2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endParaRPr lang="en-US" sz="1400" dirty="0" smtClean="0">
              <a:solidFill>
                <a:schemeClr val="bg2"/>
              </a:solidFill>
              <a:latin typeface="Book Antiqua"/>
              <a:cs typeface="Book Antiqu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1200" y="145064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Total Station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9068" y="1856479"/>
            <a:ext cx="41486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Book Antiqua"/>
                <a:cs typeface="Book Antiqua"/>
              </a:rPr>
              <a:t>Total station is a modern surveying technique that uses electronic/optical distance measuring device and reflector. </a:t>
            </a:r>
            <a:endParaRPr lang="en-US" sz="1400" b="1" dirty="0" smtClean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algn="just"/>
            <a:endParaRPr lang="en-US" sz="1400" b="1" dirty="0">
              <a:solidFill>
                <a:srgbClr val="333333"/>
              </a:solidFill>
              <a:effectLst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333333"/>
                </a:solidFill>
                <a:latin typeface="Book Antiqua"/>
                <a:cs typeface="Book Antiqua"/>
              </a:rPr>
              <a:t>Total </a:t>
            </a:r>
            <a:r>
              <a:rPr lang="en-US" sz="1400" b="1" dirty="0">
                <a:solidFill>
                  <a:srgbClr val="333333"/>
                </a:solidFill>
                <a:latin typeface="Book Antiqua"/>
                <a:cs typeface="Book Antiqua"/>
              </a:rPr>
              <a:t>station system can determine the coordinate and </a:t>
            </a:r>
            <a:r>
              <a:rPr lang="en-US" sz="1400" b="1" dirty="0" smtClean="0">
                <a:solidFill>
                  <a:srgbClr val="333333"/>
                </a:solidFill>
                <a:latin typeface="Book Antiqua"/>
                <a:cs typeface="Book Antiqua"/>
              </a:rPr>
              <a:t>elevation information </a:t>
            </a:r>
            <a:r>
              <a:rPr lang="en-US" sz="1400" b="1" dirty="0">
                <a:solidFill>
                  <a:srgbClr val="333333"/>
                </a:solidFill>
                <a:latin typeface="Book Antiqua"/>
                <a:cs typeface="Book Antiqua"/>
              </a:rPr>
              <a:t>of </a:t>
            </a:r>
            <a:r>
              <a:rPr lang="en-US" sz="1400" b="1" dirty="0" smtClean="0">
                <a:solidFill>
                  <a:srgbClr val="333333"/>
                </a:solidFill>
                <a:latin typeface="Book Antiqua"/>
                <a:cs typeface="Book Antiqua"/>
              </a:rPr>
              <a:t>a </a:t>
            </a:r>
            <a:r>
              <a:rPr lang="en-US" sz="1400" b="1" dirty="0">
                <a:solidFill>
                  <a:srgbClr val="333333"/>
                </a:solidFill>
                <a:latin typeface="Book Antiqua"/>
                <a:cs typeface="Book Antiqua"/>
              </a:rPr>
              <a:t>point by using simple trigonometry and triangulation equations.</a:t>
            </a:r>
            <a:r>
              <a:rPr lang="en-US" sz="1400" b="1" dirty="0" smtClean="0">
                <a:solidFill>
                  <a:srgbClr val="333333"/>
                </a:solidFill>
                <a:effectLst/>
                <a:latin typeface="Book Antiqua"/>
                <a:cs typeface="Book Antiqua"/>
              </a:rPr>
              <a:t> </a:t>
            </a:r>
            <a:endParaRPr lang="en-US" sz="1400" b="1" dirty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endParaRPr lang="en-US" sz="1400" b="1" dirty="0" smtClean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b="1" dirty="0" smtClean="0">
                <a:solidFill>
                  <a:srgbClr val="333333"/>
                </a:solidFill>
              </a:rPr>
              <a:t>It has has very high accuracy (~1.5mm).</a:t>
            </a:r>
          </a:p>
          <a:p>
            <a:pPr marL="285750" indent="-285750" algn="just">
              <a:buFont typeface="Arial"/>
              <a:buChar char="•"/>
            </a:pPr>
            <a:endParaRPr lang="en-US" sz="1400" b="1" dirty="0">
              <a:solidFill>
                <a:srgbClr val="333333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sz="1400" b="1" dirty="0" smtClean="0">
              <a:solidFill>
                <a:srgbClr val="333333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sz="1400" b="1" dirty="0">
              <a:solidFill>
                <a:srgbClr val="333333"/>
              </a:solidFill>
              <a:latin typeface="Book Antiqua"/>
              <a:cs typeface="Book Antiqua"/>
            </a:endParaRPr>
          </a:p>
        </p:txBody>
      </p:sp>
      <p:pic>
        <p:nvPicPr>
          <p:cNvPr id="11" name="Picture 10" descr="C:\Users\Sulodio\Desktop\figureee\totalssss\Slide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5176" r="6489" b="4762"/>
          <a:stretch/>
        </p:blipFill>
        <p:spPr bwMode="auto">
          <a:xfrm>
            <a:off x="5130802" y="4265200"/>
            <a:ext cx="3657599" cy="2491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77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pic>
        <p:nvPicPr>
          <p:cNvPr id="6" name="Picture 5" descr="C:\Users\Sulodio\Desktop\figureee\yer bulduru\Slid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9231" r="4873" b="11111"/>
          <a:stretch/>
        </p:blipFill>
        <p:spPr bwMode="auto">
          <a:xfrm>
            <a:off x="349673" y="1653541"/>
            <a:ext cx="4306994" cy="2850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Sulodio\Desktop\figureee\surveypara\Slide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23931" r="8917" b="17949"/>
          <a:stretch/>
        </p:blipFill>
        <p:spPr bwMode="auto">
          <a:xfrm>
            <a:off x="3716232" y="3823546"/>
            <a:ext cx="5233670" cy="271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8400" y="2195943"/>
            <a:ext cx="3971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GPR System : Noggin </a:t>
            </a:r>
            <a:r>
              <a:rPr lang="en-US" b="1" dirty="0">
                <a:solidFill>
                  <a:srgbClr val="333333"/>
                </a:solidFill>
                <a:latin typeface="Book Antiqua"/>
                <a:cs typeface="Book Antiqua"/>
              </a:rPr>
              <a:t>250 </a:t>
            </a: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MHz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Grid Line Spacing: 3 ft.</a:t>
            </a: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Number of stack: 32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Y line: 54 – X Line: 51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Total Line length: 16,290 ft.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88343"/>
            <a:ext cx="3971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Trimble Total Station System</a:t>
            </a: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Point Spacing: </a:t>
            </a: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5 yards in X direction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10 yards in Y direction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190 data point in total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3333"/>
              </a:solidFill>
              <a:latin typeface="Book Antiqua"/>
              <a:cs typeface="Book Antiqua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8400" y="1636607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</a:rPr>
              <a:t>Dimension of the field: 300x160 ft.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3333"/>
                </a:solidFill>
              </a:rPr>
              <a:t>Data acquired from half of the field</a:t>
            </a:r>
          </a:p>
        </p:txBody>
      </p:sp>
    </p:spTree>
    <p:extLst>
      <p:ext uri="{BB962C8B-B14F-4D97-AF65-F5344CB8AC3E}">
        <p14:creationId xmlns:p14="http://schemas.microsoft.com/office/powerpoint/2010/main" val="19907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pic>
        <p:nvPicPr>
          <p:cNvPr id="5" name="Picture 4" descr="Macintosh HD:Users:Sulodio:Desktop:figureee:Untit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1608666"/>
            <a:ext cx="8449732" cy="4995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56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</a:t>
            </a:r>
          </a:p>
        </p:txBody>
      </p:sp>
      <p:pic>
        <p:nvPicPr>
          <p:cNvPr id="4" name="Picture 3" descr="raw_vs_secgain_dew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183"/>
            <a:ext cx="9144000" cy="3378480"/>
          </a:xfrm>
          <a:prstGeom prst="rect">
            <a:avLst/>
          </a:prstGeom>
        </p:spPr>
      </p:pic>
      <p:pic>
        <p:nvPicPr>
          <p:cNvPr id="5" name="Picture 4" descr="mig_BeforevsAf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6"/>
          <a:stretch/>
        </p:blipFill>
        <p:spPr>
          <a:xfrm>
            <a:off x="0" y="4927596"/>
            <a:ext cx="9144000" cy="1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C:\Users\Sulodio\Desktop\figureee\crossss\Slid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36581"/>
          <a:stretch/>
        </p:blipFill>
        <p:spPr bwMode="auto">
          <a:xfrm>
            <a:off x="245533" y="1559560"/>
            <a:ext cx="8678334" cy="20641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GPRdata\GRID1\New folder\slice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2" y="3880935"/>
            <a:ext cx="4072467" cy="2607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294384" y="6488668"/>
            <a:ext cx="255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Book Antiqua"/>
                <a:cs typeface="Book Antiqua"/>
              </a:rPr>
              <a:t>0.4-0.5 </a:t>
            </a: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feet depth </a:t>
            </a:r>
            <a:r>
              <a:rPr lang="en-US" b="1" dirty="0">
                <a:solidFill>
                  <a:srgbClr val="333333"/>
                </a:solidFill>
                <a:latin typeface="Book Antiqua"/>
                <a:cs typeface="Book Antiqua"/>
              </a:rPr>
              <a:t>slice</a:t>
            </a:r>
            <a:r>
              <a:rPr lang="en-US" b="1" dirty="0" smtClean="0">
                <a:solidFill>
                  <a:srgbClr val="333333"/>
                </a:solidFill>
                <a:effectLst/>
                <a:latin typeface="Book Antiqua"/>
                <a:cs typeface="Book Antiqua"/>
              </a:rPr>
              <a:t> </a:t>
            </a: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</p:txBody>
      </p:sp>
      <p:pic>
        <p:nvPicPr>
          <p:cNvPr id="8" name="Picture 7" descr="C:\GPRdata\GRID1\New folder\slice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04" y="3880934"/>
            <a:ext cx="4422563" cy="2607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426118" y="6522535"/>
            <a:ext cx="276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1.7 – 1.75 feet depth </a:t>
            </a:r>
            <a:r>
              <a:rPr lang="en-US" b="1" dirty="0">
                <a:solidFill>
                  <a:srgbClr val="333333"/>
                </a:solidFill>
                <a:latin typeface="Book Antiqua"/>
                <a:cs typeface="Book Antiqua"/>
              </a:rPr>
              <a:t>slice</a:t>
            </a:r>
            <a:r>
              <a:rPr lang="en-US" b="1" dirty="0" smtClean="0">
                <a:solidFill>
                  <a:srgbClr val="333333"/>
                </a:solidFill>
                <a:effectLst/>
                <a:latin typeface="Book Antiqua"/>
                <a:cs typeface="Book Antiqua"/>
              </a:rPr>
              <a:t> </a:t>
            </a: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282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C:\Users\Sulodio\Desktop\totalaci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7" y="2112848"/>
            <a:ext cx="4097866" cy="3597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C:\GPRdata\GRID1\New folder\slice1_1[1_800 to 1_850 ft]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1"/>
          <a:stretch/>
        </p:blipFill>
        <p:spPr bwMode="auto">
          <a:xfrm>
            <a:off x="192616" y="2095915"/>
            <a:ext cx="4328583" cy="3597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955718" y="6122537"/>
            <a:ext cx="2614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Book Antiqua"/>
                <a:cs typeface="Book Antiqua"/>
              </a:rPr>
              <a:t>1</a:t>
            </a:r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.9-1.95 feet depth </a:t>
            </a:r>
            <a:r>
              <a:rPr lang="en-US" b="1" dirty="0">
                <a:solidFill>
                  <a:srgbClr val="333333"/>
                </a:solidFill>
                <a:latin typeface="Book Antiqua"/>
                <a:cs typeface="Book Antiqua"/>
              </a:rPr>
              <a:t>slice</a:t>
            </a:r>
            <a:r>
              <a:rPr lang="en-US" b="1" dirty="0" smtClean="0">
                <a:solidFill>
                  <a:srgbClr val="333333"/>
                </a:solidFill>
                <a:effectLst/>
                <a:latin typeface="Book Antiqua"/>
                <a:cs typeface="Book Antiqua"/>
              </a:rPr>
              <a:t> </a:t>
            </a: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4385" y="5937871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Inclination towards E-W </a:t>
            </a:r>
          </a:p>
          <a:p>
            <a:pPr algn="ctr"/>
            <a:r>
              <a:rPr lang="en-US" b="1" dirty="0" smtClean="0">
                <a:solidFill>
                  <a:srgbClr val="333333"/>
                </a:solidFill>
                <a:latin typeface="Book Antiqua"/>
                <a:cs typeface="Book Antiqua"/>
              </a:rPr>
              <a:t>Self- drainage system? </a:t>
            </a:r>
            <a:endParaRPr lang="en-US" b="1" dirty="0">
              <a:solidFill>
                <a:srgbClr val="333333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6372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828800"/>
            <a:ext cx="8619067" cy="4758267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ome geotechnical </a:t>
            </a:r>
            <a:r>
              <a:rPr lang="en-US" sz="2000" dirty="0">
                <a:effectLst/>
              </a:rPr>
              <a:t>and topographic features of the Robertson Stadium at University of Houston are determined by ground penetrating radar and total station </a:t>
            </a:r>
            <a:r>
              <a:rPr lang="en-US" sz="2000" dirty="0" smtClean="0">
                <a:effectLst/>
              </a:rPr>
              <a:t>systems</a:t>
            </a:r>
          </a:p>
          <a:p>
            <a:pPr algn="just"/>
            <a:r>
              <a:rPr lang="en-US" sz="2000" dirty="0" smtClean="0">
                <a:effectLst/>
              </a:rPr>
              <a:t>The drainage pipeline </a:t>
            </a:r>
            <a:r>
              <a:rPr lang="en-US" sz="2000" dirty="0">
                <a:effectLst/>
              </a:rPr>
              <a:t>separation is 15 </a:t>
            </a:r>
            <a:r>
              <a:rPr lang="en-US" sz="2000" dirty="0" err="1">
                <a:effectLst/>
              </a:rPr>
              <a:t>ft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and </a:t>
            </a:r>
            <a:r>
              <a:rPr lang="en-US" sz="2000" dirty="0">
                <a:effectLst/>
              </a:rPr>
              <a:t>the pipeline distribution has a very clear image in processed GPR data. </a:t>
            </a:r>
            <a:endParaRPr lang="en-US" sz="2000" dirty="0" smtClean="0">
              <a:effectLst/>
            </a:endParaRPr>
          </a:p>
          <a:p>
            <a:pPr algn="just"/>
            <a:r>
              <a:rPr lang="en-US" sz="2000" dirty="0" smtClean="0">
                <a:effectLst/>
              </a:rPr>
              <a:t>Also GPR </a:t>
            </a:r>
            <a:r>
              <a:rPr lang="en-US" sz="2000" dirty="0">
                <a:effectLst/>
              </a:rPr>
              <a:t>data indicates a shallow lineament in the East side on the study area but the source of this anomaly remains </a:t>
            </a:r>
            <a:r>
              <a:rPr lang="en-US" sz="2000" dirty="0" smtClean="0">
                <a:effectLst/>
              </a:rPr>
              <a:t>unknown. </a:t>
            </a:r>
          </a:p>
          <a:p>
            <a:pPr algn="just"/>
            <a:r>
              <a:rPr lang="en-US" sz="2000" dirty="0" smtClean="0">
                <a:effectLst/>
              </a:rPr>
              <a:t>Topographic data indicates </a:t>
            </a:r>
            <a:r>
              <a:rPr lang="en-US" sz="2000" dirty="0">
                <a:effectLst/>
              </a:rPr>
              <a:t>that the stadium is inclined towards East and </a:t>
            </a:r>
            <a:r>
              <a:rPr lang="en-US" sz="2000" dirty="0" smtClean="0">
                <a:effectLst/>
              </a:rPr>
              <a:t>West directions. This </a:t>
            </a:r>
            <a:r>
              <a:rPr lang="en-US" sz="2000" dirty="0">
                <a:effectLst/>
              </a:rPr>
              <a:t>inclination </a:t>
            </a:r>
            <a:r>
              <a:rPr lang="en-US" sz="2000" dirty="0" smtClean="0">
                <a:effectLst/>
              </a:rPr>
              <a:t>is interpreted as a self-drainage system that provides </a:t>
            </a:r>
            <a:r>
              <a:rPr lang="en-US" sz="2000" dirty="0">
                <a:effectLst/>
              </a:rPr>
              <a:t>water to be drained from the center to the corners </a:t>
            </a:r>
            <a:r>
              <a:rPr lang="en-US" sz="2000" dirty="0" smtClean="0">
                <a:effectLst/>
              </a:rPr>
              <a:t>for preventing </a:t>
            </a:r>
            <a:r>
              <a:rPr lang="en-US" sz="2000" dirty="0">
                <a:effectLst/>
              </a:rPr>
              <a:t>a flooding. </a:t>
            </a:r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647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Dr. Robert Stewart (Director of Allied Geophysical Laboratories)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Jeremy </a:t>
            </a:r>
            <a:r>
              <a:rPr lang="en-US" dirty="0">
                <a:effectLst/>
              </a:rPr>
              <a:t>McDonald  (Director of facilities and operations - Department of Athletics)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Susan </a:t>
            </a:r>
            <a:r>
              <a:rPr lang="en-US" dirty="0">
                <a:effectLst/>
              </a:rPr>
              <a:t>Green, </a:t>
            </a:r>
            <a:r>
              <a:rPr lang="en-US" dirty="0" err="1">
                <a:effectLst/>
              </a:rPr>
              <a:t>Ady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Emrah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Pacal</a:t>
            </a:r>
            <a:r>
              <a:rPr lang="en-US" dirty="0">
                <a:effectLst/>
              </a:rPr>
              <a:t> and </a:t>
            </a:r>
            <a:r>
              <a:rPr lang="en-US" dirty="0" err="1">
                <a:effectLst/>
              </a:rPr>
              <a:t>Anoop</a:t>
            </a:r>
            <a:r>
              <a:rPr lang="en-US" dirty="0">
                <a:effectLst/>
              </a:rPr>
              <a:t> Williams </a:t>
            </a:r>
            <a:r>
              <a:rPr lang="en-US" dirty="0" smtClean="0">
                <a:effectLst/>
              </a:rPr>
              <a:t>(AGL)</a:t>
            </a:r>
          </a:p>
          <a:p>
            <a:r>
              <a:rPr lang="en-US" dirty="0" err="1" smtClean="0">
                <a:effectLst/>
              </a:rPr>
              <a:t>Ozbil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Yapar</a:t>
            </a:r>
            <a:r>
              <a:rPr lang="en-US" dirty="0">
                <a:effectLst/>
              </a:rPr>
              <a:t>, Omer </a:t>
            </a:r>
            <a:r>
              <a:rPr lang="en-US" dirty="0" err="1">
                <a:effectLst/>
              </a:rPr>
              <a:t>Akbas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Kenan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Yazan</a:t>
            </a:r>
            <a:r>
              <a:rPr lang="en-US" dirty="0">
                <a:effectLst/>
              </a:rPr>
              <a:t> and Tuna Altay </a:t>
            </a:r>
            <a:r>
              <a:rPr lang="en-US" dirty="0" err="1">
                <a:effectLst/>
              </a:rPr>
              <a:t>Sansal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(Acquisition Crew)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9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scan1_edit"/>
          <p:cNvPicPr>
            <a:picLocks noChangeAspect="1" noChangeArrowheads="1"/>
          </p:cNvPicPr>
          <p:nvPr/>
        </p:nvPicPr>
        <p:blipFill>
          <a:blip r:embed="rId3" cstate="print"/>
          <a:srcRect b="7358"/>
          <a:stretch>
            <a:fillRect/>
          </a:stretch>
        </p:blipFill>
        <p:spPr bwMode="auto">
          <a:xfrm>
            <a:off x="3348038" y="1125538"/>
            <a:ext cx="5180012" cy="4659312"/>
          </a:xfrm>
          <a:prstGeom prst="rect">
            <a:avLst/>
          </a:prstGeom>
          <a:noFill/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83568" y="260648"/>
            <a:ext cx="56159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Geolog</a:t>
            </a:r>
            <a:r>
              <a:rPr lang="en-CA" altLang="zh-CN" sz="36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SimSun" pitchFamily="2" charset="-122"/>
              </a:rPr>
              <a:t>ical Setting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grpSp>
        <p:nvGrpSpPr>
          <p:cNvPr id="135173" name="Group 5"/>
          <p:cNvGrpSpPr>
            <a:grpSpLocks/>
          </p:cNvGrpSpPr>
          <p:nvPr/>
        </p:nvGrpSpPr>
        <p:grpSpPr bwMode="auto">
          <a:xfrm>
            <a:off x="611188" y="1268413"/>
            <a:ext cx="2592387" cy="4537075"/>
            <a:chOff x="476" y="1026"/>
            <a:chExt cx="1633" cy="2903"/>
          </a:xfrm>
        </p:grpSpPr>
        <p:sp>
          <p:nvSpPr>
            <p:cNvPr id="135174" name="Line 6"/>
            <p:cNvSpPr>
              <a:spLocks noChangeShapeType="1"/>
            </p:cNvSpPr>
            <p:nvPr/>
          </p:nvSpPr>
          <p:spPr bwMode="auto">
            <a:xfrm>
              <a:off x="884" y="1026"/>
              <a:ext cx="0" cy="2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75" name="Line 7"/>
            <p:cNvSpPr>
              <a:spLocks noChangeShapeType="1"/>
            </p:cNvSpPr>
            <p:nvPr/>
          </p:nvSpPr>
          <p:spPr bwMode="auto">
            <a:xfrm>
              <a:off x="476" y="2024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76" name="Text Box 8"/>
            <p:cNvSpPr txBox="1">
              <a:spLocks noChangeArrowheads="1"/>
            </p:cNvSpPr>
            <p:nvPr/>
          </p:nvSpPr>
          <p:spPr bwMode="auto">
            <a:xfrm rot="16200000">
              <a:off x="220" y="1374"/>
              <a:ext cx="8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  <a:ea typeface="SimSun" pitchFamily="2" charset="-122"/>
                </a:rPr>
                <a:t>Cretaceous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135177" name="Text Box 9"/>
            <p:cNvSpPr txBox="1">
              <a:spLocks noChangeArrowheads="1"/>
            </p:cNvSpPr>
            <p:nvPr/>
          </p:nvSpPr>
          <p:spPr bwMode="auto">
            <a:xfrm rot="16200000">
              <a:off x="354" y="2735"/>
              <a:ext cx="5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charset="0"/>
                  <a:ea typeface="SimSun" pitchFamily="2" charset="-122"/>
                </a:rPr>
                <a:t>Jurassic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135178" name="Text Box 10"/>
            <p:cNvSpPr txBox="1">
              <a:spLocks noChangeArrowheads="1"/>
            </p:cNvSpPr>
            <p:nvPr/>
          </p:nvSpPr>
          <p:spPr bwMode="auto">
            <a:xfrm rot="16200000">
              <a:off x="721" y="1416"/>
              <a:ext cx="7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charset="0"/>
                  <a:ea typeface="SimSun" pitchFamily="2" charset="-122"/>
                </a:rPr>
                <a:t>Mannville Gp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5179" name="Text Box 11"/>
            <p:cNvSpPr txBox="1">
              <a:spLocks noChangeArrowheads="1"/>
            </p:cNvSpPr>
            <p:nvPr/>
          </p:nvSpPr>
          <p:spPr bwMode="auto">
            <a:xfrm rot="16200000">
              <a:off x="721" y="2550"/>
              <a:ext cx="7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charset="0"/>
                  <a:ea typeface="SimSun" pitchFamily="2" charset="-122"/>
                </a:rPr>
                <a:t>Vanguard Gp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5180" name="Line 12"/>
            <p:cNvSpPr>
              <a:spLocks noChangeShapeType="1"/>
            </p:cNvSpPr>
            <p:nvPr/>
          </p:nvSpPr>
          <p:spPr bwMode="auto">
            <a:xfrm>
              <a:off x="930" y="2024"/>
              <a:ext cx="1134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>
              <a:off x="1292" y="1072"/>
              <a:ext cx="0" cy="2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>
              <a:off x="884" y="3203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83" name="Line 15"/>
            <p:cNvSpPr>
              <a:spLocks noChangeShapeType="1"/>
            </p:cNvSpPr>
            <p:nvPr/>
          </p:nvSpPr>
          <p:spPr bwMode="auto">
            <a:xfrm>
              <a:off x="1292" y="2342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84" name="Line 16"/>
            <p:cNvSpPr>
              <a:spLocks noChangeShapeType="1"/>
            </p:cNvSpPr>
            <p:nvPr/>
          </p:nvSpPr>
          <p:spPr bwMode="auto">
            <a:xfrm>
              <a:off x="1292" y="179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85" name="Line 17"/>
            <p:cNvSpPr>
              <a:spLocks noChangeShapeType="1"/>
            </p:cNvSpPr>
            <p:nvPr/>
          </p:nvSpPr>
          <p:spPr bwMode="auto">
            <a:xfrm>
              <a:off x="1292" y="1434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86" name="Text Box 18"/>
            <p:cNvSpPr txBox="1">
              <a:spLocks noChangeArrowheads="1"/>
            </p:cNvSpPr>
            <p:nvPr/>
          </p:nvSpPr>
          <p:spPr bwMode="auto">
            <a:xfrm>
              <a:off x="1383" y="1208"/>
              <a:ext cx="45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latin typeface="Arial" charset="0"/>
                  <a:ea typeface="SimSun" pitchFamily="2" charset="-122"/>
                </a:rPr>
                <a:t>Pense Fm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35187" name="Text Box 19"/>
            <p:cNvSpPr txBox="1">
              <a:spLocks noChangeArrowheads="1"/>
            </p:cNvSpPr>
            <p:nvPr/>
          </p:nvSpPr>
          <p:spPr bwMode="auto">
            <a:xfrm>
              <a:off x="1383" y="1571"/>
              <a:ext cx="590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latin typeface="Arial" charset="0"/>
                  <a:ea typeface="SimSun" pitchFamily="2" charset="-122"/>
                </a:rPr>
                <a:t>Cantuar Fm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35188" name="Text Box 20"/>
            <p:cNvSpPr txBox="1">
              <a:spLocks noChangeArrowheads="1"/>
            </p:cNvSpPr>
            <p:nvPr/>
          </p:nvSpPr>
          <p:spPr bwMode="auto">
            <a:xfrm>
              <a:off x="1383" y="1843"/>
              <a:ext cx="63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latin typeface="Arial" charset="0"/>
                  <a:ea typeface="SimSun" pitchFamily="2" charset="-122"/>
                </a:rPr>
                <a:t>Success Fm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35189" name="Text Box 21"/>
            <p:cNvSpPr txBox="1">
              <a:spLocks noChangeArrowheads="1"/>
            </p:cNvSpPr>
            <p:nvPr/>
          </p:nvSpPr>
          <p:spPr bwMode="auto">
            <a:xfrm>
              <a:off x="1383" y="2115"/>
              <a:ext cx="63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latin typeface="Arial" charset="0"/>
                  <a:ea typeface="SimSun" pitchFamily="2" charset="-122"/>
                </a:rPr>
                <a:t>Roseray Fm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35190" name="Text Box 22"/>
            <p:cNvSpPr txBox="1">
              <a:spLocks noChangeArrowheads="1"/>
            </p:cNvSpPr>
            <p:nvPr/>
          </p:nvSpPr>
          <p:spPr bwMode="auto">
            <a:xfrm>
              <a:off x="1383" y="2614"/>
              <a:ext cx="7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latin typeface="Arial" charset="0"/>
                  <a:ea typeface="SimSun" pitchFamily="2" charset="-122"/>
                </a:rPr>
                <a:t>Rush Lake Fm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35191" name="Text Box 23"/>
            <p:cNvSpPr txBox="1">
              <a:spLocks noChangeArrowheads="1"/>
            </p:cNvSpPr>
            <p:nvPr/>
          </p:nvSpPr>
          <p:spPr bwMode="auto">
            <a:xfrm>
              <a:off x="1383" y="3475"/>
              <a:ext cx="726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latin typeface="Arial" charset="0"/>
                  <a:ea typeface="SimSun" pitchFamily="2" charset="-122"/>
                </a:rPr>
                <a:t>Shaunavon Fm</a:t>
              </a:r>
              <a:endParaRPr lang="en-US" sz="1200" b="1">
                <a:latin typeface="Arial" charset="0"/>
              </a:endParaRPr>
            </a:p>
          </p:txBody>
        </p:sp>
      </p:grp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2843808" y="5877272"/>
            <a:ext cx="630019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n"/>
            </a:pPr>
            <a:r>
              <a:rPr lang="en-CA" dirty="0">
                <a:solidFill>
                  <a:srgbClr val="FF9900"/>
                </a:solidFill>
                <a:latin typeface="Arial" charset="0"/>
              </a:rPr>
              <a:t>Target:</a:t>
            </a:r>
            <a:r>
              <a:rPr lang="en-CA" dirty="0">
                <a:latin typeface="Arial" charset="0"/>
              </a:rPr>
              <a:t> Sandbars in </a:t>
            </a:r>
            <a:r>
              <a:rPr lang="en-CA" dirty="0" err="1">
                <a:latin typeface="Arial" charset="0"/>
              </a:rPr>
              <a:t>Dimmock</a:t>
            </a:r>
            <a:r>
              <a:rPr lang="en-CA" dirty="0">
                <a:latin typeface="Arial" charset="0"/>
              </a:rPr>
              <a:t> Creek Member of the </a:t>
            </a:r>
            <a:r>
              <a:rPr lang="en-CA" dirty="0" err="1">
                <a:latin typeface="Arial" charset="0"/>
              </a:rPr>
              <a:t>Cantuar</a:t>
            </a:r>
            <a:r>
              <a:rPr lang="en-CA" dirty="0">
                <a:latin typeface="Arial" charset="0"/>
              </a:rPr>
              <a:t> Formation of </a:t>
            </a:r>
            <a:r>
              <a:rPr lang="en-CA" dirty="0" err="1">
                <a:latin typeface="Arial" charset="0"/>
              </a:rPr>
              <a:t>Mannville</a:t>
            </a:r>
            <a:r>
              <a:rPr lang="en-CA" dirty="0">
                <a:latin typeface="Arial" charset="0"/>
              </a:rPr>
              <a:t> Group, </a:t>
            </a:r>
            <a:r>
              <a:rPr lang="en-CA" dirty="0" smtClean="0">
                <a:latin typeface="Arial" charset="0"/>
              </a:rPr>
              <a:t>L. Cretaceous</a:t>
            </a:r>
            <a:endParaRPr lang="en-CA" dirty="0">
              <a:latin typeface="Arial" charset="0"/>
            </a:endParaRPr>
          </a:p>
        </p:txBody>
      </p:sp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6228184" y="5445224"/>
            <a:ext cx="21590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 b="1" dirty="0">
                <a:latin typeface="Arial" charset="0"/>
              </a:rPr>
              <a:t>(from Christopher, 1974)</a:t>
            </a:r>
            <a:endParaRPr lang="en-US" sz="1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55" name="Group 11"/>
          <p:cNvGrpSpPr>
            <a:grpSpLocks/>
          </p:cNvGrpSpPr>
          <p:nvPr/>
        </p:nvGrpSpPr>
        <p:grpSpPr bwMode="auto">
          <a:xfrm>
            <a:off x="395288" y="1484313"/>
            <a:ext cx="8282556" cy="5109531"/>
            <a:chOff x="1008" y="1689"/>
            <a:chExt cx="3841" cy="2474"/>
          </a:xfrm>
        </p:grpSpPr>
        <p:sp>
          <p:nvSpPr>
            <p:cNvPr id="159756" name="Text Box 12"/>
            <p:cNvSpPr txBox="1">
              <a:spLocks noChangeArrowheads="1"/>
            </p:cNvSpPr>
            <p:nvPr/>
          </p:nvSpPr>
          <p:spPr bwMode="auto">
            <a:xfrm>
              <a:off x="2578" y="3984"/>
              <a:ext cx="227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(Data from National Energy Board, 2001)</a:t>
              </a:r>
            </a:p>
          </p:txBody>
        </p:sp>
        <p:pic>
          <p:nvPicPr>
            <p:cNvPr id="15975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1689"/>
              <a:ext cx="3840" cy="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9759" name="Oval 15"/>
          <p:cNvSpPr>
            <a:spLocks noChangeArrowheads="1"/>
          </p:cNvSpPr>
          <p:nvPr/>
        </p:nvSpPr>
        <p:spPr bwMode="auto">
          <a:xfrm>
            <a:off x="2195513" y="2781300"/>
            <a:ext cx="6477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 flipH="1">
            <a:off x="2843213" y="2924175"/>
            <a:ext cx="1728787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4572000" y="2695575"/>
            <a:ext cx="349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30 million barrel pool to be found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0" y="260350"/>
            <a:ext cx="9134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charset="0"/>
              </a:rPr>
              <a:t>Motivation for continued &amp;</a:t>
            </a:r>
          </a:p>
          <a:p>
            <a:r>
              <a:rPr lang="en-US" sz="3200" dirty="0">
                <a:solidFill>
                  <a:srgbClr val="002060"/>
                </a:solidFill>
                <a:latin typeface="Arial" charset="0"/>
              </a:rPr>
              <a:t>                            improved exploration in the area</a:t>
            </a:r>
          </a:p>
        </p:txBody>
      </p:sp>
      <p:sp>
        <p:nvSpPr>
          <p:cNvPr id="159763" name="Oval 19"/>
          <p:cNvSpPr>
            <a:spLocks noChangeArrowheads="1"/>
          </p:cNvSpPr>
          <p:nvPr/>
        </p:nvSpPr>
        <p:spPr bwMode="auto">
          <a:xfrm>
            <a:off x="3635375" y="3644900"/>
            <a:ext cx="2449513" cy="576263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9764" name="Text Box 20"/>
          <p:cNvSpPr txBox="1">
            <a:spLocks noChangeArrowheads="1"/>
          </p:cNvSpPr>
          <p:nvPr/>
        </p:nvSpPr>
        <p:spPr bwMode="auto">
          <a:xfrm>
            <a:off x="4932363" y="3332163"/>
            <a:ext cx="352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Arial" charset="0"/>
              </a:rPr>
              <a:t>Numerous 10 million barrel pools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9646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800" b="1" dirty="0" err="1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Crossplot</a:t>
            </a:r>
            <a:r>
              <a:rPr lang="en-CA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 of Vs and </a:t>
            </a:r>
            <a:r>
              <a:rPr lang="en-CA" sz="2800" b="1" dirty="0" err="1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Vp</a:t>
            </a:r>
            <a:r>
              <a:rPr lang="en-CA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 from 4 regional wells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684213" y="1125538"/>
            <a:ext cx="7704137" cy="5591175"/>
            <a:chOff x="431" y="391"/>
            <a:chExt cx="4866" cy="3840"/>
          </a:xfrm>
        </p:grpSpPr>
        <p:pic>
          <p:nvPicPr>
            <p:cNvPr id="144388" name="Picture 4" descr="proMC58_Xplot_VpVs4wells_GR_new2"/>
            <p:cNvPicPr>
              <a:picLocks noChangeAspect="1" noChangeArrowheads="1"/>
            </p:cNvPicPr>
            <p:nvPr/>
          </p:nvPicPr>
          <p:blipFill>
            <a:blip r:embed="rId3" cstate="print"/>
            <a:srcRect l="11560" t="9583" r="6210" b="5835"/>
            <a:stretch>
              <a:fillRect/>
            </a:stretch>
          </p:blipFill>
          <p:spPr bwMode="auto">
            <a:xfrm>
              <a:off x="431" y="391"/>
              <a:ext cx="4866" cy="3840"/>
            </a:xfrm>
            <a:prstGeom prst="rect">
              <a:avLst/>
            </a:prstGeom>
            <a:noFill/>
          </p:spPr>
        </p:pic>
        <p:sp>
          <p:nvSpPr>
            <p:cNvPr id="144389" name="Line 5"/>
            <p:cNvSpPr>
              <a:spLocks noChangeShapeType="1"/>
            </p:cNvSpPr>
            <p:nvPr/>
          </p:nvSpPr>
          <p:spPr bwMode="auto">
            <a:xfrm flipV="1">
              <a:off x="915" y="758"/>
              <a:ext cx="3532" cy="29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2891" y="712"/>
              <a:ext cx="157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altLang="zh-CN" sz="1200" b="1">
                  <a:solidFill>
                    <a:srgbClr val="FF0000"/>
                  </a:solidFill>
                  <a:latin typeface="Arial" charset="0"/>
                  <a:ea typeface="SimSun" pitchFamily="2" charset="-122"/>
                </a:rPr>
                <a:t>Regression: </a:t>
              </a:r>
              <a:r>
                <a:rPr lang="en-CA" sz="1200" b="1">
                  <a:solidFill>
                    <a:srgbClr val="FF0000"/>
                  </a:solidFill>
                  <a:latin typeface="Arial" charset="0"/>
                </a:rPr>
                <a:t>Vp</a:t>
              </a:r>
              <a:r>
                <a:rPr lang="en-CA" altLang="zh-CN" sz="1200" b="1">
                  <a:solidFill>
                    <a:srgbClr val="FF0000"/>
                  </a:solidFill>
                  <a:latin typeface="Arial" charset="0"/>
                  <a:ea typeface="SimSun" pitchFamily="2" charset="-122"/>
                </a:rPr>
                <a:t>=1.416*Vs+1070</a:t>
              </a:r>
              <a:endParaRPr 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44391" name="Group 7"/>
          <p:cNvGrpSpPr>
            <a:grpSpLocks/>
          </p:cNvGrpSpPr>
          <p:nvPr/>
        </p:nvGrpSpPr>
        <p:grpSpPr bwMode="auto">
          <a:xfrm>
            <a:off x="1131888" y="2066925"/>
            <a:ext cx="6440487" cy="3762375"/>
            <a:chOff x="672" y="788"/>
            <a:chExt cx="4295" cy="2794"/>
          </a:xfrm>
        </p:grpSpPr>
        <p:sp>
          <p:nvSpPr>
            <p:cNvPr id="144392" name="Line 8"/>
            <p:cNvSpPr>
              <a:spLocks noChangeShapeType="1"/>
            </p:cNvSpPr>
            <p:nvPr/>
          </p:nvSpPr>
          <p:spPr bwMode="auto">
            <a:xfrm flipV="1">
              <a:off x="703" y="788"/>
              <a:ext cx="4038" cy="2457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393" name="Line 9"/>
            <p:cNvSpPr>
              <a:spLocks noChangeShapeType="1"/>
            </p:cNvSpPr>
            <p:nvPr/>
          </p:nvSpPr>
          <p:spPr bwMode="auto">
            <a:xfrm flipV="1">
              <a:off x="699" y="1979"/>
              <a:ext cx="3950" cy="16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394" name="Line 10"/>
            <p:cNvSpPr>
              <a:spLocks noChangeShapeType="1"/>
            </p:cNvSpPr>
            <p:nvPr/>
          </p:nvSpPr>
          <p:spPr bwMode="auto">
            <a:xfrm flipV="1">
              <a:off x="672" y="946"/>
              <a:ext cx="2453" cy="19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395" name="Text Box 11"/>
            <p:cNvSpPr txBox="1">
              <a:spLocks noChangeArrowheads="1"/>
            </p:cNvSpPr>
            <p:nvPr/>
          </p:nvSpPr>
          <p:spPr bwMode="auto">
            <a:xfrm>
              <a:off x="2472" y="981"/>
              <a:ext cx="4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b="1">
                  <a:solidFill>
                    <a:srgbClr val="003300"/>
                  </a:solidFill>
                  <a:latin typeface="Arial" charset="0"/>
                </a:rPr>
                <a:t>Vp/Vs=1.5</a:t>
              </a:r>
              <a:endParaRPr lang="en-US" sz="12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44396" name="Text Box 12"/>
            <p:cNvSpPr txBox="1">
              <a:spLocks noChangeArrowheads="1"/>
            </p:cNvSpPr>
            <p:nvPr/>
          </p:nvSpPr>
          <p:spPr bwMode="auto">
            <a:xfrm>
              <a:off x="4468" y="1026"/>
              <a:ext cx="4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b="1">
                  <a:solidFill>
                    <a:srgbClr val="003300"/>
                  </a:solidFill>
                  <a:latin typeface="Arial" charset="0"/>
                </a:rPr>
                <a:t>Vp/Vs=2.0</a:t>
              </a:r>
              <a:endParaRPr lang="en-US" sz="1200" b="1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44397" name="Text Box 13"/>
            <p:cNvSpPr txBox="1">
              <a:spLocks noChangeArrowheads="1"/>
            </p:cNvSpPr>
            <p:nvPr/>
          </p:nvSpPr>
          <p:spPr bwMode="auto">
            <a:xfrm>
              <a:off x="4286" y="2160"/>
              <a:ext cx="4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b="1">
                  <a:solidFill>
                    <a:srgbClr val="003300"/>
                  </a:solidFill>
                  <a:latin typeface="Arial" charset="0"/>
                </a:rPr>
                <a:t>Vp/Vs=3.0</a:t>
              </a:r>
              <a:endParaRPr lang="en-US" sz="1200" b="1">
                <a:solidFill>
                  <a:srgbClr val="003300"/>
                </a:solidFill>
                <a:latin typeface="Arial" charset="0"/>
              </a:endParaRPr>
            </a:p>
          </p:txBody>
        </p:sp>
      </p:grpSp>
      <p:grpSp>
        <p:nvGrpSpPr>
          <p:cNvPr id="144398" name="Group 14"/>
          <p:cNvGrpSpPr>
            <a:grpSpLocks/>
          </p:cNvGrpSpPr>
          <p:nvPr/>
        </p:nvGrpSpPr>
        <p:grpSpPr bwMode="auto">
          <a:xfrm>
            <a:off x="1403350" y="2020888"/>
            <a:ext cx="4522788" cy="4229100"/>
            <a:chOff x="885" y="1006"/>
            <a:chExt cx="2857" cy="2904"/>
          </a:xfrm>
        </p:grpSpPr>
        <p:sp>
          <p:nvSpPr>
            <p:cNvPr id="144399" name="Line 15"/>
            <p:cNvSpPr>
              <a:spLocks noChangeShapeType="1"/>
            </p:cNvSpPr>
            <p:nvPr/>
          </p:nvSpPr>
          <p:spPr bwMode="auto">
            <a:xfrm flipV="1">
              <a:off x="885" y="1115"/>
              <a:ext cx="2768" cy="279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400" name="Text Box 16"/>
            <p:cNvSpPr txBox="1">
              <a:spLocks noChangeArrowheads="1"/>
            </p:cNvSpPr>
            <p:nvPr/>
          </p:nvSpPr>
          <p:spPr bwMode="auto">
            <a:xfrm>
              <a:off x="2419" y="1006"/>
              <a:ext cx="132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b="1">
                  <a:solidFill>
                    <a:srgbClr val="FF00FF"/>
                  </a:solidFill>
                  <a:latin typeface="Arial" charset="0"/>
                </a:rPr>
                <a:t>Mudrock: Vp=1.16*Vs+1360</a:t>
              </a:r>
              <a:endParaRPr lang="en-US" sz="1200" b="1">
                <a:solidFill>
                  <a:srgbClr val="FF00FF"/>
                </a:solidFill>
                <a:latin typeface="Arial" charset="0"/>
              </a:endParaRPr>
            </a:p>
          </p:txBody>
        </p:sp>
      </p:grpSp>
      <p:sp>
        <p:nvSpPr>
          <p:cNvPr id="144401" name="Oval 17"/>
          <p:cNvSpPr>
            <a:spLocks noChangeArrowheads="1"/>
          </p:cNvSpPr>
          <p:nvPr/>
        </p:nvSpPr>
        <p:spPr bwMode="auto">
          <a:xfrm rot="-2175424">
            <a:off x="2917825" y="3279775"/>
            <a:ext cx="1800225" cy="650875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WEBB"/>
          <p:cNvPicPr>
            <a:picLocks noChangeAspect="1" noChangeArrowheads="1"/>
          </p:cNvPicPr>
          <p:nvPr/>
        </p:nvPicPr>
        <p:blipFill>
          <a:blip r:embed="rId3" cstate="print"/>
          <a:srcRect l="20892" t="54056" r="10036" b="3403"/>
          <a:stretch>
            <a:fillRect/>
          </a:stretch>
        </p:blipFill>
        <p:spPr bwMode="auto">
          <a:xfrm>
            <a:off x="900113" y="2852738"/>
            <a:ext cx="7294562" cy="3835400"/>
          </a:xfrm>
          <a:prstGeom prst="rect">
            <a:avLst/>
          </a:prstGeom>
          <a:noFill/>
        </p:spPr>
      </p:pic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5260975" y="4240213"/>
            <a:ext cx="1371600" cy="1201737"/>
            <a:chOff x="3054" y="2460"/>
            <a:chExt cx="864" cy="757"/>
          </a:xfrm>
        </p:grpSpPr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3054" y="2460"/>
              <a:ext cx="864" cy="75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3" name="Text Box 5"/>
            <p:cNvSpPr txBox="1">
              <a:spLocks noChangeArrowheads="1"/>
            </p:cNvSpPr>
            <p:nvPr/>
          </p:nvSpPr>
          <p:spPr bwMode="auto">
            <a:xfrm>
              <a:off x="3424" y="2750"/>
              <a:ext cx="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706438" y="2209800"/>
            <a:ext cx="7200900" cy="4314825"/>
            <a:chOff x="445" y="1392"/>
            <a:chExt cx="4536" cy="2718"/>
          </a:xfrm>
        </p:grpSpPr>
        <p:grpSp>
          <p:nvGrpSpPr>
            <p:cNvPr id="171015" name="Group 7"/>
            <p:cNvGrpSpPr>
              <a:grpSpLocks/>
            </p:cNvGrpSpPr>
            <p:nvPr/>
          </p:nvGrpSpPr>
          <p:grpSpPr bwMode="auto">
            <a:xfrm>
              <a:off x="2472" y="2704"/>
              <a:ext cx="2202" cy="1406"/>
              <a:chOff x="2493" y="2411"/>
              <a:chExt cx="2202" cy="1406"/>
            </a:xfrm>
          </p:grpSpPr>
          <p:pic>
            <p:nvPicPr>
              <p:cNvPr id="171016" name="Picture 8" descr="proMC15_Tslice_V114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6202" t="29704" r="27493" b="31853"/>
              <a:stretch>
                <a:fillRect/>
              </a:stretch>
            </p:blipFill>
            <p:spPr bwMode="auto">
              <a:xfrm>
                <a:off x="2493" y="2411"/>
                <a:ext cx="1756" cy="1224"/>
              </a:xfrm>
              <a:prstGeom prst="rect">
                <a:avLst/>
              </a:prstGeom>
              <a:noFill/>
            </p:spPr>
          </p:pic>
          <p:grpSp>
            <p:nvGrpSpPr>
              <p:cNvPr id="171017" name="Group 9"/>
              <p:cNvGrpSpPr>
                <a:grpSpLocks/>
              </p:cNvGrpSpPr>
              <p:nvPr/>
            </p:nvGrpSpPr>
            <p:grpSpPr bwMode="auto">
              <a:xfrm>
                <a:off x="3424" y="3657"/>
                <a:ext cx="620" cy="160"/>
                <a:chOff x="3379" y="3657"/>
                <a:chExt cx="620" cy="160"/>
              </a:xfrm>
            </p:grpSpPr>
            <p:sp>
              <p:nvSpPr>
                <p:cNvPr id="17101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379" y="3657"/>
                  <a:ext cx="620" cy="34"/>
                </a:xfrm>
                <a:prstGeom prst="line">
                  <a:avLst/>
                </a:prstGeom>
                <a:noFill/>
                <a:ln w="38100" cmpd="dbl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1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60" y="3702"/>
                  <a:ext cx="318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200" b="1">
                      <a:solidFill>
                        <a:srgbClr val="FF0000"/>
                      </a:solidFill>
                      <a:latin typeface="Arial" charset="0"/>
                      <a:ea typeface="SimSun" pitchFamily="2" charset="-122"/>
                    </a:rPr>
                    <a:t>Inline</a:t>
                  </a:r>
                  <a:endParaRPr lang="en-US" sz="1200" b="1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71020" name="Group 12"/>
              <p:cNvGrpSpPr>
                <a:grpSpLocks/>
              </p:cNvGrpSpPr>
              <p:nvPr/>
            </p:nvGrpSpPr>
            <p:grpSpPr bwMode="auto">
              <a:xfrm>
                <a:off x="4332" y="2750"/>
                <a:ext cx="363" cy="563"/>
                <a:chOff x="4241" y="2795"/>
                <a:chExt cx="363" cy="563"/>
              </a:xfrm>
            </p:grpSpPr>
            <p:sp>
              <p:nvSpPr>
                <p:cNvPr id="171021" name="Line 13"/>
                <p:cNvSpPr>
                  <a:spLocks noChangeShapeType="1"/>
                </p:cNvSpPr>
                <p:nvPr/>
              </p:nvSpPr>
              <p:spPr bwMode="auto">
                <a:xfrm>
                  <a:off x="4241" y="2795"/>
                  <a:ext cx="23" cy="563"/>
                </a:xfrm>
                <a:prstGeom prst="line">
                  <a:avLst/>
                </a:prstGeom>
                <a:noFill/>
                <a:ln w="38100" cmpd="dbl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2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286" y="3022"/>
                  <a:ext cx="318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200" b="1">
                      <a:solidFill>
                        <a:srgbClr val="FF0000"/>
                      </a:solidFill>
                      <a:latin typeface="Arial" charset="0"/>
                      <a:ea typeface="SimSun" pitchFamily="2" charset="-122"/>
                    </a:rPr>
                    <a:t>Xline</a:t>
                  </a:r>
                  <a:endParaRPr lang="en-US" sz="1200" b="1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71023" name="Rectangle 15"/>
            <p:cNvSpPr>
              <a:spLocks noChangeArrowheads="1"/>
            </p:cNvSpPr>
            <p:nvPr/>
          </p:nvSpPr>
          <p:spPr bwMode="auto">
            <a:xfrm>
              <a:off x="445" y="1392"/>
              <a:ext cx="45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en-CA" altLang="zh-CN" dirty="0">
                  <a:latin typeface="Arial" charset="0"/>
                  <a:ea typeface="SimSun" pitchFamily="2" charset="-122"/>
                </a:rPr>
                <a:t>   </a:t>
              </a:r>
              <a:r>
                <a:rPr lang="en-CA" dirty="0">
                  <a:latin typeface="Arial" charset="0"/>
                </a:rPr>
                <a:t>After processing, NS Inline 1-</a:t>
              </a:r>
              <a:r>
                <a:rPr lang="en-CA" altLang="zh-CN" dirty="0">
                  <a:latin typeface="Arial" charset="0"/>
                  <a:ea typeface="SimSun" pitchFamily="2" charset="-122"/>
                </a:rPr>
                <a:t>132</a:t>
              </a:r>
              <a:r>
                <a:rPr lang="en-CA" dirty="0">
                  <a:latin typeface="Arial" charset="0"/>
                </a:rPr>
                <a:t>, EW </a:t>
              </a:r>
              <a:r>
                <a:rPr lang="en-CA" dirty="0" err="1">
                  <a:latin typeface="Arial" charset="0"/>
                </a:rPr>
                <a:t>Xline</a:t>
              </a:r>
              <a:r>
                <a:rPr lang="en-CA" dirty="0">
                  <a:latin typeface="Arial" charset="0"/>
                </a:rPr>
                <a:t> 1-</a:t>
              </a:r>
              <a:r>
                <a:rPr lang="en-CA" altLang="zh-CN" dirty="0">
                  <a:latin typeface="Arial" charset="0"/>
                  <a:ea typeface="SimSun" pitchFamily="2" charset="-122"/>
                </a:rPr>
                <a:t>91</a:t>
              </a:r>
              <a:r>
                <a:rPr lang="en-CA" dirty="0">
                  <a:latin typeface="Arial" charset="0"/>
                </a:rPr>
                <a:t>,  about 7.5 km</a:t>
              </a:r>
              <a:r>
                <a:rPr lang="en-CA" baseline="30000" dirty="0">
                  <a:latin typeface="Arial" charset="0"/>
                </a:rPr>
                <a:t>2</a:t>
              </a:r>
              <a:endParaRPr lang="en-US" baseline="30000" dirty="0">
                <a:latin typeface="Arial" charset="0"/>
              </a:endParaRPr>
            </a:p>
          </p:txBody>
        </p:sp>
      </p:grp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539750" y="404813"/>
            <a:ext cx="8064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3C-3D seismic </a:t>
            </a:r>
            <a:r>
              <a:rPr lang="en-CA" altLang="zh-CN" sz="28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SimSun" pitchFamily="2" charset="-122"/>
              </a:rPr>
              <a:t>survey to locate horizontal well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611188" y="1125538"/>
            <a:ext cx="7345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CA" dirty="0" smtClean="0">
                <a:latin typeface="Arial" charset="0"/>
              </a:rPr>
              <a:t>Shot </a:t>
            </a:r>
            <a:r>
              <a:rPr lang="en-CA" dirty="0">
                <a:latin typeface="Arial" charset="0"/>
              </a:rPr>
              <a:t>by </a:t>
            </a:r>
            <a:r>
              <a:rPr lang="en-CA" dirty="0" err="1" smtClean="0">
                <a:latin typeface="Arial" charset="0"/>
              </a:rPr>
              <a:t>CGGVeritas</a:t>
            </a:r>
            <a:endParaRPr lang="en-CA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CA" dirty="0">
                <a:latin typeface="Arial" charset="0"/>
              </a:rPr>
              <a:t>Dynamite </a:t>
            </a:r>
            <a:r>
              <a:rPr lang="en-CA" altLang="zh-CN" dirty="0">
                <a:latin typeface="Arial" charset="0"/>
                <a:ea typeface="SimSun" pitchFamily="2" charset="-122"/>
              </a:rPr>
              <a:t>source, </a:t>
            </a:r>
            <a:r>
              <a:rPr lang="en-CA" dirty="0">
                <a:latin typeface="Arial" charset="0"/>
              </a:rPr>
              <a:t>3C </a:t>
            </a:r>
            <a:r>
              <a:rPr lang="en-CA" dirty="0" err="1">
                <a:latin typeface="Arial" charset="0"/>
              </a:rPr>
              <a:t>VectorSeis</a:t>
            </a:r>
            <a:r>
              <a:rPr lang="en-US" dirty="0">
                <a:latin typeface="Arial" charset="0"/>
              </a:rPr>
              <a:t>®</a:t>
            </a:r>
            <a:r>
              <a:rPr lang="en-US" altLang="zh-CN" dirty="0">
                <a:latin typeface="Arial" charset="0"/>
                <a:ea typeface="SimSun" pitchFamily="2" charset="-122"/>
              </a:rPr>
              <a:t> receivers</a:t>
            </a:r>
            <a:endParaRPr lang="en-CA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CA" dirty="0">
                <a:latin typeface="Arial" charset="0"/>
              </a:rPr>
              <a:t>Record length: 5000 ms @ 2 ms sample rate</a:t>
            </a:r>
            <a:endParaRPr lang="en-US" baseline="30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72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Why are PS sections often lower frequency than PP sections?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…. </a:t>
            </a:r>
            <a:r>
              <a:rPr lang="en-US" sz="3600" i="1" dirty="0">
                <a:solidFill>
                  <a:schemeClr val="tx1"/>
                </a:solidFill>
              </a:rPr>
              <a:t>Attenuation</a:t>
            </a:r>
          </a:p>
        </p:txBody>
      </p:sp>
      <p:graphicFrame>
        <p:nvGraphicFramePr>
          <p:cNvPr id="164927" name="Group 63"/>
          <p:cNvGraphicFramePr>
            <a:graphicFrameLocks noGrp="1"/>
          </p:cNvGraphicFramePr>
          <p:nvPr>
            <p:ph type="tbl" idx="1"/>
          </p:nvPr>
        </p:nvGraphicFramePr>
        <p:xfrm>
          <a:off x="134938" y="1772816"/>
          <a:ext cx="8856662" cy="2066544"/>
        </p:xfrm>
        <a:graphic>
          <a:graphicData uri="http://schemas.openxmlformats.org/drawingml/2006/table">
            <a:tbl>
              <a:tblPr/>
              <a:tblGrid>
                <a:gridCol w="979487"/>
                <a:gridCol w="1295400"/>
                <a:gridCol w="1216025"/>
                <a:gridCol w="1427163"/>
                <a:gridCol w="1243012"/>
                <a:gridCol w="1244600"/>
                <a:gridCol w="145097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Q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Spect.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Drift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Empir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Conv/WE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Inst. Amp.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Qp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Qs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37?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925" name="Oval 61"/>
          <p:cNvSpPr>
            <a:spLocks noChangeArrowheads="1"/>
          </p:cNvSpPr>
          <p:nvPr/>
        </p:nvSpPr>
        <p:spPr bwMode="auto">
          <a:xfrm>
            <a:off x="7308850" y="2420888"/>
            <a:ext cx="1079500" cy="1943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4653" t="9033" r="23831" b="52182"/>
          <a:stretch>
            <a:fillRect/>
          </a:stretch>
        </p:blipFill>
        <p:spPr bwMode="auto">
          <a:xfrm>
            <a:off x="3779912" y="4365104"/>
            <a:ext cx="5184576" cy="22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4221088"/>
            <a:ext cx="362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From Best et al., 1994 and Calderon-Macias et al., 2004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034087"/>
            <a:ext cx="3743325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/>
              <a:t>* </a:t>
            </a:r>
            <a:r>
              <a:rPr lang="en-US" dirty="0">
                <a:latin typeface="Arial" charset="0"/>
              </a:rPr>
              <a:t>Q values from Ross Lake VSP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 l="15511" t="70508" r="54964" b="16689"/>
          <a:stretch>
            <a:fillRect/>
          </a:stretch>
        </p:blipFill>
        <p:spPr bwMode="auto">
          <a:xfrm>
            <a:off x="539552" y="4869160"/>
            <a:ext cx="23749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proMC31_PPnPSdp-125_BP1050_"/>
          <p:cNvPicPr>
            <a:picLocks noChangeAspect="1" noChangeArrowheads="1"/>
          </p:cNvPicPr>
          <p:nvPr/>
        </p:nvPicPr>
        <p:blipFill>
          <a:blip r:embed="rId3" cstate="print"/>
          <a:srcRect l="14685" t="10300" r="4030" b="6520"/>
          <a:stretch>
            <a:fillRect/>
          </a:stretch>
        </p:blipFill>
        <p:spPr bwMode="auto">
          <a:xfrm>
            <a:off x="1042988" y="908050"/>
            <a:ext cx="7907337" cy="5703888"/>
          </a:xfrm>
          <a:prstGeom prst="rect">
            <a:avLst/>
          </a:prstGeom>
          <a:noFill/>
        </p:spPr>
      </p:pic>
      <p:grpSp>
        <p:nvGrpSpPr>
          <p:cNvPr id="147459" name="Group 3"/>
          <p:cNvGrpSpPr>
            <a:grpSpLocks/>
          </p:cNvGrpSpPr>
          <p:nvPr/>
        </p:nvGrpSpPr>
        <p:grpSpPr bwMode="auto">
          <a:xfrm>
            <a:off x="4378325" y="2133600"/>
            <a:ext cx="2424113" cy="4476750"/>
            <a:chOff x="2466" y="1344"/>
            <a:chExt cx="1527" cy="2820"/>
          </a:xfrm>
        </p:grpSpPr>
        <p:pic>
          <p:nvPicPr>
            <p:cNvPr id="147460" name="Picture 4" descr="proMC30_VSP6PS_BP1050_PPtime"/>
            <p:cNvPicPr>
              <a:picLocks noChangeAspect="1" noChangeArrowheads="1"/>
            </p:cNvPicPr>
            <p:nvPr/>
          </p:nvPicPr>
          <p:blipFill>
            <a:blip r:embed="rId4" cstate="print"/>
            <a:srcRect l="66222" t="25937" r="9175" b="8855"/>
            <a:stretch>
              <a:fillRect/>
            </a:stretch>
          </p:blipFill>
          <p:spPr bwMode="auto">
            <a:xfrm>
              <a:off x="2466" y="1344"/>
              <a:ext cx="1527" cy="2820"/>
            </a:xfrm>
            <a:prstGeom prst="rect">
              <a:avLst/>
            </a:prstGeom>
            <a:noFill/>
          </p:spPr>
        </p:pic>
        <p:sp>
          <p:nvSpPr>
            <p:cNvPr id="147461" name="Text Box 5"/>
            <p:cNvSpPr txBox="1">
              <a:spLocks noChangeAspect="1" noChangeArrowheads="1"/>
            </p:cNvSpPr>
            <p:nvPr/>
          </p:nvSpPr>
          <p:spPr bwMode="auto">
            <a:xfrm>
              <a:off x="2517" y="1434"/>
              <a:ext cx="572" cy="46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 dirty="0">
                  <a:solidFill>
                    <a:schemeClr val="bg1"/>
                  </a:solidFill>
                  <a:latin typeface="Arial" charset="0"/>
                </a:rPr>
                <a:t>PS VSP (700m  offset)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23528" y="188640"/>
            <a:ext cx="4681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CA" b="1" dirty="0">
                <a:solidFill>
                  <a:srgbClr val="002060"/>
                </a:solidFill>
                <a:latin typeface="Arial" charset="0"/>
              </a:rPr>
              <a:t>PP time, applied 5/10-50/60 </a:t>
            </a:r>
            <a:r>
              <a:rPr lang="en-CA" b="1" dirty="0" err="1">
                <a:solidFill>
                  <a:srgbClr val="002060"/>
                </a:solidFill>
                <a:latin typeface="Arial" charset="0"/>
              </a:rPr>
              <a:t>bandpass</a:t>
            </a:r>
            <a:r>
              <a:rPr lang="en-CA" b="1" dirty="0">
                <a:solidFill>
                  <a:srgbClr val="002060"/>
                </a:solidFill>
                <a:latin typeface="Arial" charset="0"/>
              </a:rPr>
              <a:t> filter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863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>
                <a:solidFill>
                  <a:srgbClr val="FF9900"/>
                </a:solidFill>
                <a:latin typeface="Arial" charset="0"/>
              </a:rPr>
              <a:t>PP data</a:t>
            </a:r>
            <a:endParaRPr lang="en-US" sz="1400" b="1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4859338" y="620713"/>
            <a:ext cx="39608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>
                <a:solidFill>
                  <a:srgbClr val="FF9900"/>
                </a:solidFill>
                <a:latin typeface="Arial" charset="0"/>
              </a:rPr>
              <a:t>PS data, Vp/Vs=2.35 </a:t>
            </a:r>
            <a:r>
              <a:rPr lang="en-CA" sz="1400" b="1">
                <a:solidFill>
                  <a:srgbClr val="FFFFFF"/>
                </a:solidFill>
                <a:latin typeface="Arial" charset="0"/>
              </a:rPr>
              <a:t>AND</a:t>
            </a:r>
            <a:r>
              <a:rPr lang="en-CA" sz="1400" b="1">
                <a:solidFill>
                  <a:srgbClr val="FF9900"/>
                </a:solidFill>
                <a:latin typeface="Arial" charset="0"/>
              </a:rPr>
              <a:t> bulk shift </a:t>
            </a:r>
            <a:r>
              <a:rPr lang="en-CA" sz="1400" b="1">
                <a:solidFill>
                  <a:srgbClr val="FFFFFF"/>
                </a:solidFill>
                <a:latin typeface="Arial" charset="0"/>
              </a:rPr>
              <a:t>UP 125ms</a:t>
            </a: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47465" name="Group 9"/>
          <p:cNvGrpSpPr>
            <a:grpSpLocks/>
          </p:cNvGrpSpPr>
          <p:nvPr/>
        </p:nvGrpSpPr>
        <p:grpSpPr bwMode="auto">
          <a:xfrm>
            <a:off x="273050" y="2133600"/>
            <a:ext cx="2449513" cy="4476750"/>
            <a:chOff x="172" y="1344"/>
            <a:chExt cx="1543" cy="2820"/>
          </a:xfrm>
        </p:grpSpPr>
        <p:pic>
          <p:nvPicPr>
            <p:cNvPr id="147466" name="Picture 10" descr="proMC30_VSP6PS_BP1050_PPtime"/>
            <p:cNvPicPr>
              <a:picLocks noChangeAspect="1" noChangeArrowheads="1"/>
            </p:cNvPicPr>
            <p:nvPr/>
          </p:nvPicPr>
          <p:blipFill>
            <a:blip r:embed="rId4" cstate="print"/>
            <a:srcRect l="27551" t="25937" r="47588" b="8855"/>
            <a:stretch>
              <a:fillRect/>
            </a:stretch>
          </p:blipFill>
          <p:spPr bwMode="auto">
            <a:xfrm>
              <a:off x="172" y="1344"/>
              <a:ext cx="1543" cy="2820"/>
            </a:xfrm>
            <a:prstGeom prst="rect">
              <a:avLst/>
            </a:prstGeom>
            <a:noFill/>
          </p:spPr>
        </p:pic>
        <p:sp>
          <p:nvSpPr>
            <p:cNvPr id="147467" name="Text Box 11"/>
            <p:cNvSpPr txBox="1">
              <a:spLocks noChangeAspect="1" noChangeArrowheads="1"/>
            </p:cNvSpPr>
            <p:nvPr/>
          </p:nvSpPr>
          <p:spPr bwMode="auto">
            <a:xfrm>
              <a:off x="218" y="1434"/>
              <a:ext cx="572" cy="46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 dirty="0">
                  <a:solidFill>
                    <a:schemeClr val="bg1"/>
                  </a:solidFill>
                  <a:latin typeface="Arial" charset="0"/>
                </a:rPr>
                <a:t>P</a:t>
              </a:r>
              <a:r>
                <a:rPr lang="en-CA" altLang="zh-CN" sz="1400" b="1" dirty="0">
                  <a:solidFill>
                    <a:schemeClr val="bg1"/>
                  </a:solidFill>
                  <a:latin typeface="Arial" charset="0"/>
                  <a:ea typeface="SimSun" pitchFamily="2" charset="-122"/>
                </a:rPr>
                <a:t>P</a:t>
              </a:r>
              <a:r>
                <a:rPr lang="en-CA" sz="1400" b="1" dirty="0">
                  <a:solidFill>
                    <a:schemeClr val="bg1"/>
                  </a:solidFill>
                  <a:latin typeface="Arial" charset="0"/>
                </a:rPr>
                <a:t> VSP (700m  offset)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179388" y="260350"/>
            <a:ext cx="8820150" cy="6408738"/>
            <a:chOff x="113" y="164"/>
            <a:chExt cx="5556" cy="4037"/>
          </a:xfrm>
        </p:grpSpPr>
        <p:pic>
          <p:nvPicPr>
            <p:cNvPr id="149507" name="Picture 3" descr="proMC53_PSsynth_big"/>
            <p:cNvPicPr>
              <a:picLocks noChangeAspect="1" noChangeArrowheads="1"/>
            </p:cNvPicPr>
            <p:nvPr/>
          </p:nvPicPr>
          <p:blipFill>
            <a:blip r:embed="rId3" cstate="print"/>
            <a:srcRect l="10107" t="10074" r="7066" b="15395"/>
            <a:stretch>
              <a:fillRect/>
            </a:stretch>
          </p:blipFill>
          <p:spPr bwMode="auto">
            <a:xfrm>
              <a:off x="113" y="391"/>
              <a:ext cx="5556" cy="3810"/>
            </a:xfrm>
            <a:prstGeom prst="rect">
              <a:avLst/>
            </a:prstGeom>
            <a:noFill/>
          </p:spPr>
        </p:pic>
        <p:sp>
          <p:nvSpPr>
            <p:cNvPr id="149508" name="Text Box 4"/>
            <p:cNvSpPr txBox="1">
              <a:spLocks noChangeArrowheads="1"/>
            </p:cNvSpPr>
            <p:nvPr/>
          </p:nvSpPr>
          <p:spPr bwMode="auto">
            <a:xfrm>
              <a:off x="2880" y="164"/>
              <a:ext cx="15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600" b="1">
                  <a:solidFill>
                    <a:srgbClr val="FF9900"/>
                  </a:solidFill>
                  <a:latin typeface="Arial" charset="0"/>
                </a:rPr>
                <a:t>PS synthetic (PS time)</a:t>
              </a:r>
              <a:endParaRPr lang="en-US" sz="1600" b="1">
                <a:solidFill>
                  <a:srgbClr val="FF9900"/>
                </a:solidFill>
                <a:latin typeface="Arial" charset="0"/>
              </a:endParaRPr>
            </a:p>
          </p:txBody>
        </p:sp>
      </p:grpSp>
      <p:pic>
        <p:nvPicPr>
          <p:cNvPr id="149510" name="Picture 6" descr="proMC51_PPsynth_big"/>
          <p:cNvPicPr>
            <a:picLocks noChangeAspect="1" noChangeArrowheads="1"/>
          </p:cNvPicPr>
          <p:nvPr/>
        </p:nvPicPr>
        <p:blipFill>
          <a:blip r:embed="rId4" cstate="print"/>
          <a:srcRect l="45274" t="10074" r="20915" b="15395"/>
          <a:stretch>
            <a:fillRect/>
          </a:stretch>
        </p:blipFill>
        <p:spPr bwMode="auto">
          <a:xfrm>
            <a:off x="179388" y="620713"/>
            <a:ext cx="3600450" cy="6048375"/>
          </a:xfrm>
          <a:prstGeom prst="rect">
            <a:avLst/>
          </a:prstGeom>
          <a:noFill/>
        </p:spPr>
      </p:pic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250825" y="257175"/>
            <a:ext cx="345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b="1">
                <a:solidFill>
                  <a:srgbClr val="FF9900"/>
                </a:solidFill>
                <a:latin typeface="Arial" charset="0"/>
              </a:rPr>
              <a:t>PP synthetic &amp; section (PP time)</a:t>
            </a:r>
            <a:endParaRPr lang="en-US" sz="1600" b="1">
              <a:solidFill>
                <a:srgbClr val="FF9900"/>
              </a:solidFill>
              <a:latin typeface="Arial" charset="0"/>
            </a:endParaRPr>
          </a:p>
        </p:txBody>
      </p:sp>
      <p:grpSp>
        <p:nvGrpSpPr>
          <p:cNvPr id="149512" name="Group 8"/>
          <p:cNvGrpSpPr>
            <a:grpSpLocks/>
          </p:cNvGrpSpPr>
          <p:nvPr/>
        </p:nvGrpSpPr>
        <p:grpSpPr bwMode="auto">
          <a:xfrm>
            <a:off x="1476375" y="3933825"/>
            <a:ext cx="1079500" cy="790575"/>
            <a:chOff x="930" y="2478"/>
            <a:chExt cx="680" cy="498"/>
          </a:xfrm>
        </p:grpSpPr>
        <p:sp>
          <p:nvSpPr>
            <p:cNvPr id="149513" name="Line 9"/>
            <p:cNvSpPr>
              <a:spLocks noChangeShapeType="1"/>
            </p:cNvSpPr>
            <p:nvPr/>
          </p:nvSpPr>
          <p:spPr bwMode="auto">
            <a:xfrm>
              <a:off x="930" y="2976"/>
              <a:ext cx="6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14" name="Line 10"/>
            <p:cNvSpPr>
              <a:spLocks noChangeShapeType="1"/>
            </p:cNvSpPr>
            <p:nvPr/>
          </p:nvSpPr>
          <p:spPr bwMode="auto">
            <a:xfrm>
              <a:off x="930" y="2478"/>
              <a:ext cx="6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515" name="Group 11"/>
          <p:cNvGrpSpPr>
            <a:grpSpLocks/>
          </p:cNvGrpSpPr>
          <p:nvPr/>
        </p:nvGrpSpPr>
        <p:grpSpPr bwMode="auto">
          <a:xfrm>
            <a:off x="5219700" y="3933825"/>
            <a:ext cx="1944688" cy="790575"/>
            <a:chOff x="3288" y="2478"/>
            <a:chExt cx="1225" cy="498"/>
          </a:xfrm>
        </p:grpSpPr>
        <p:sp>
          <p:nvSpPr>
            <p:cNvPr id="149516" name="Line 12"/>
            <p:cNvSpPr>
              <a:spLocks noChangeShapeType="1"/>
            </p:cNvSpPr>
            <p:nvPr/>
          </p:nvSpPr>
          <p:spPr bwMode="auto">
            <a:xfrm>
              <a:off x="3288" y="2976"/>
              <a:ext cx="1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17" name="Line 13"/>
            <p:cNvSpPr>
              <a:spLocks noChangeShapeType="1"/>
            </p:cNvSpPr>
            <p:nvPr/>
          </p:nvSpPr>
          <p:spPr bwMode="auto">
            <a:xfrm>
              <a:off x="3334" y="2478"/>
              <a:ext cx="113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18" name="Rectangle 14" descr="Large confetti"/>
          <p:cNvSpPr>
            <a:spLocks noChangeArrowheads="1"/>
          </p:cNvSpPr>
          <p:nvPr/>
        </p:nvSpPr>
        <p:spPr bwMode="auto">
          <a:xfrm>
            <a:off x="4560888" y="4237038"/>
            <a:ext cx="284162" cy="288925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19" name="Rectangle 15" descr="Large confetti"/>
          <p:cNvSpPr>
            <a:spLocks noChangeArrowheads="1"/>
          </p:cNvSpPr>
          <p:nvPr/>
        </p:nvSpPr>
        <p:spPr bwMode="auto">
          <a:xfrm>
            <a:off x="827088" y="4221163"/>
            <a:ext cx="261937" cy="311150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zh-CN" sz="1200" b="1">
                <a:latin typeface="Arial" charset="0"/>
                <a:ea typeface="SimSun" pitchFamily="2" charset="-122"/>
              </a:rPr>
              <a:t> </a:t>
            </a:r>
            <a:endParaRPr lang="en-US" sz="1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7872</TotalTime>
  <Words>1245</Words>
  <Application>Microsoft Office PowerPoint</Application>
  <PresentationFormat>On-screen Show (4:3)</PresentationFormat>
  <Paragraphs>219</Paragraphs>
  <Slides>27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Concourse</vt:lpstr>
      <vt:lpstr>Equation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Why are PS sections often lower frequency than PP sections? …. Attenuation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&amp; Acknowledgements</vt:lpstr>
      <vt:lpstr>PowerPoint Presentation</vt:lpstr>
      <vt:lpstr>Outline </vt:lpstr>
      <vt:lpstr>Introduction</vt:lpstr>
      <vt:lpstr>Methods</vt:lpstr>
      <vt:lpstr>Data acquisition</vt:lpstr>
      <vt:lpstr>DATA PROCESSING</vt:lpstr>
      <vt:lpstr>DATA PROCESSING</vt:lpstr>
      <vt:lpstr>results</vt:lpstr>
      <vt:lpstr>results</vt:lpstr>
      <vt:lpstr>conclusion</vt:lpstr>
      <vt:lpstr>Thank You 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cdxu</dc:creator>
  <cp:lastModifiedBy>AGL Field Laptop</cp:lastModifiedBy>
  <cp:revision>65</cp:revision>
  <dcterms:created xsi:type="dcterms:W3CDTF">2004-09-19T21:42:23Z</dcterms:created>
  <dcterms:modified xsi:type="dcterms:W3CDTF">2012-05-02T15:42:52Z</dcterms:modified>
</cp:coreProperties>
</file>